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4"/>
  </p:sldMasterIdLst>
  <p:notesMasterIdLst>
    <p:notesMasterId r:id="rId19"/>
  </p:notesMasterIdLst>
  <p:sldIdLst>
    <p:sldId id="277" r:id="rId5"/>
    <p:sldId id="287" r:id="rId6"/>
    <p:sldId id="276" r:id="rId7"/>
    <p:sldId id="278" r:id="rId8"/>
    <p:sldId id="288" r:id="rId9"/>
    <p:sldId id="279" r:id="rId10"/>
    <p:sldId id="285" r:id="rId11"/>
    <p:sldId id="286" r:id="rId12"/>
    <p:sldId id="289" r:id="rId13"/>
    <p:sldId id="282" r:id="rId14"/>
    <p:sldId id="290" r:id="rId15"/>
    <p:sldId id="284" r:id="rId16"/>
    <p:sldId id="280" r:id="rId17"/>
    <p:sldId id="28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2ADF51-6180-447F-AEB5-B16DD6138CFB}">
          <p14:sldIdLst>
            <p14:sldId id="277"/>
            <p14:sldId id="287"/>
            <p14:sldId id="276"/>
            <p14:sldId id="278"/>
            <p14:sldId id="288"/>
            <p14:sldId id="279"/>
            <p14:sldId id="285"/>
            <p14:sldId id="286"/>
            <p14:sldId id="289"/>
            <p14:sldId id="282"/>
            <p14:sldId id="290"/>
            <p14:sldId id="284"/>
            <p14:sldId id="280"/>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DA00F-BF26-C8B1-F1D4-2AE407BACFFA}" name="Anna Wykes" initials="AW" userId="S::anna@advancinganalytics.co.uk::7d19576b-b306-40e7-8311-2da98667349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151"/>
    <a:srgbClr val="B12740"/>
    <a:srgbClr val="006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45" autoAdjust="0"/>
    <p:restoredTop sz="69948" autoAdjust="0"/>
  </p:normalViewPr>
  <p:slideViewPr>
    <p:cSldViewPr snapToGrid="0">
      <p:cViewPr>
        <p:scale>
          <a:sx n="46" d="100"/>
          <a:sy n="46" d="100"/>
        </p:scale>
        <p:origin x="533" y="-85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5DE94-21BD-448F-AFB5-103CA72AE9BC}" type="datetimeFigureOut">
              <a:rPr lang="en-GB" smtClean="0"/>
              <a:t>10/09/2023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A30D9-9830-4DC7-8B43-F3D25C8999E2}" type="slidenum">
              <a:rPr lang="en-GB" smtClean="0"/>
              <a:t>‹#›</a:t>
            </a:fld>
            <a:endParaRPr lang="en-GB"/>
          </a:p>
        </p:txBody>
      </p:sp>
    </p:spTree>
    <p:extLst>
      <p:ext uri="{BB962C8B-B14F-4D97-AF65-F5344CB8AC3E}">
        <p14:creationId xmlns:p14="http://schemas.microsoft.com/office/powerpoint/2010/main" val="1612610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futura-pt"/>
              </a:rPr>
              <a:t>I'm sure by now you've heard of the famous and exciting ChatGPT which is a product of OpenAI, a leading research laboratory focused on developing safe and beneficial AI. They've produced some of the most advanced AI models to date, including GPT-4, which can understand and generate human-like language. If you want to find out more about OpenAI and it models such as GPT-4,Dall-E, Whisper, ChatGPT and more, then the following are links to OpenAI’s models:</a:t>
            </a:r>
            <a:endParaRPr lang="en-GB" dirty="0"/>
          </a:p>
        </p:txBody>
      </p:sp>
      <p:sp>
        <p:nvSpPr>
          <p:cNvPr id="4" name="Slide Number Placeholder 3"/>
          <p:cNvSpPr>
            <a:spLocks noGrp="1"/>
          </p:cNvSpPr>
          <p:nvPr>
            <p:ph type="sldNum" sz="quarter" idx="5"/>
          </p:nvPr>
        </p:nvSpPr>
        <p:spPr/>
        <p:txBody>
          <a:bodyPr/>
          <a:lstStyle/>
          <a:p>
            <a:fld id="{D6BA30D9-9830-4DC7-8B43-F3D25C8999E2}" type="slidenum">
              <a:rPr lang="en-GB" smtClean="0"/>
              <a:t>1</a:t>
            </a:fld>
            <a:endParaRPr lang="en-GB"/>
          </a:p>
        </p:txBody>
      </p:sp>
    </p:spTree>
    <p:extLst>
      <p:ext uri="{BB962C8B-B14F-4D97-AF65-F5344CB8AC3E}">
        <p14:creationId xmlns:p14="http://schemas.microsoft.com/office/powerpoint/2010/main" val="222814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Anna</a:t>
            </a:r>
          </a:p>
          <a:p>
            <a:endParaRPr lang="en-GB" dirty="0"/>
          </a:p>
          <a:p>
            <a:endParaRPr lang="en-GB" dirty="0"/>
          </a:p>
        </p:txBody>
      </p:sp>
      <p:sp>
        <p:nvSpPr>
          <p:cNvPr id="4" name="Slide Number Placeholder 3"/>
          <p:cNvSpPr>
            <a:spLocks noGrp="1"/>
          </p:cNvSpPr>
          <p:nvPr>
            <p:ph type="sldNum" sz="quarter" idx="5"/>
          </p:nvPr>
        </p:nvSpPr>
        <p:spPr/>
        <p:txBody>
          <a:bodyPr/>
          <a:lstStyle/>
          <a:p>
            <a:fld id="{D6BA30D9-9830-4DC7-8B43-F3D25C8999E2}" type="slidenum">
              <a:rPr lang="en-GB" smtClean="0"/>
              <a:t>3</a:t>
            </a:fld>
            <a:endParaRPr lang="en-GB"/>
          </a:p>
        </p:txBody>
      </p:sp>
    </p:spTree>
    <p:extLst>
      <p:ext uri="{BB962C8B-B14F-4D97-AF65-F5344CB8AC3E}">
        <p14:creationId xmlns:p14="http://schemas.microsoft.com/office/powerpoint/2010/main" val="1839207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6B9783-8A68-4E3F-AADC-3B3D3634F36C}"/>
              </a:ext>
            </a:extLst>
          </p:cNvPr>
          <p:cNvSpPr/>
          <p:nvPr/>
        </p:nvSpPr>
        <p:spPr>
          <a:xfrm>
            <a:off x="435429" y="2471057"/>
            <a:ext cx="8229600" cy="402771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rot="21415764">
            <a:off x="-100139" y="1093297"/>
            <a:ext cx="9458436"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6" name="Picture 5">
            <a:extLst>
              <a:ext uri="{FF2B5EF4-FFF2-40B4-BE49-F238E27FC236}">
                <a16:creationId xmlns:a16="http://schemas.microsoft.com/office/drawing/2014/main" id="{A837CBE6-5BC3-4DB7-AFDC-FD541A374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05" y="76560"/>
            <a:ext cx="2901750" cy="2901750"/>
          </a:xfrm>
          <a:prstGeom prst="rect">
            <a:avLst/>
          </a:prstGeom>
          <a:effectLst>
            <a:outerShdw blurRad="50800" dist="254000" dir="2700000" algn="tl" rotWithShape="0">
              <a:prstClr val="black">
                <a:alpha val="22000"/>
              </a:prstClr>
            </a:outerShdw>
          </a:effectLst>
        </p:spPr>
      </p:pic>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29960" y="1190728"/>
            <a:ext cx="8083563" cy="1325563"/>
          </a:xfrm>
          <a:prstGeom prst="rect">
            <a:avLst/>
          </a:prstGeom>
        </p:spPr>
        <p:txBody>
          <a:bodyPr anchor="ctr"/>
          <a:lstStyle>
            <a:lvl1pPr>
              <a:defRPr sz="6600"/>
            </a:lvl1pPr>
          </a:lstStyle>
          <a:p>
            <a:r>
              <a:rPr lang="en-US"/>
              <a:t>Click to edit Master title style</a:t>
            </a:r>
            <a:endParaRPr lang="en-GB"/>
          </a:p>
        </p:txBody>
      </p:sp>
      <p:sp>
        <p:nvSpPr>
          <p:cNvPr id="2" name="Hexagon 1">
            <a:extLst>
              <a:ext uri="{FF2B5EF4-FFF2-40B4-BE49-F238E27FC236}">
                <a16:creationId xmlns:a16="http://schemas.microsoft.com/office/drawing/2014/main" id="{9FE6A164-9B17-4562-83F7-F45F0A619F3C}"/>
              </a:ext>
            </a:extLst>
          </p:cNvPr>
          <p:cNvSpPr/>
          <p:nvPr/>
        </p:nvSpPr>
        <p:spPr>
          <a:xfrm rot="16200000" flipH="1">
            <a:off x="577374" y="3561117"/>
            <a:ext cx="2978310" cy="2429766"/>
          </a:xfrm>
          <a:prstGeom prst="hexagon">
            <a:avLst>
              <a:gd name="adj" fmla="val 28498"/>
              <a:gd name="vf" fmla="val 115470"/>
            </a:avLst>
          </a:prstGeom>
          <a:blipFill dpi="0" rotWithShape="0">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w="76200">
            <a:solidFill>
              <a:srgbClr val="C00000"/>
            </a:solid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13093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 Title &amp; Conten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57468"/>
            <a:ext cx="1841098" cy="1841098"/>
          </a:xfrm>
          <a:prstGeom prst="rect">
            <a:avLst/>
          </a:prstGeom>
          <a:effectLst>
            <a:outerShdw blurRad="50800" dist="254000" dir="2700000" algn="tl" rotWithShape="0">
              <a:prstClr val="black">
                <a:alpha val="22000"/>
              </a:prstClr>
            </a:outerShdw>
          </a:effectLst>
        </p:spPr>
      </p:pic>
      <p:sp>
        <p:nvSpPr>
          <p:cNvPr id="17" name="Text Placeholder 16">
            <a:extLst>
              <a:ext uri="{FF2B5EF4-FFF2-40B4-BE49-F238E27FC236}">
                <a16:creationId xmlns:a16="http://schemas.microsoft.com/office/drawing/2014/main" id="{4255F87A-092C-4ACF-84A6-FB54353D9CB7}"/>
              </a:ext>
            </a:extLst>
          </p:cNvPr>
          <p:cNvSpPr>
            <a:spLocks noGrp="1"/>
          </p:cNvSpPr>
          <p:nvPr>
            <p:ph type="body" sz="quarter" idx="10"/>
          </p:nvPr>
        </p:nvSpPr>
        <p:spPr>
          <a:xfrm>
            <a:off x="1806575" y="952500"/>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150E51E1-17B9-494B-B8AB-0D866AA00127}"/>
              </a:ext>
            </a:extLst>
          </p:cNvPr>
          <p:cNvSpPr>
            <a:spLocks noGrp="1"/>
          </p:cNvSpPr>
          <p:nvPr>
            <p:ph type="body" sz="quarter" idx="11"/>
          </p:nvPr>
        </p:nvSpPr>
        <p:spPr>
          <a:xfrm>
            <a:off x="2743200" y="3527425"/>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F4F6DC9D-B999-4F85-962F-E471F844F190}"/>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8027DA74-8CE5-4407-BFFE-5D67462422AB}"/>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82575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Red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5528669"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28A0092B-C50C-407E-A947-70E740481C1C}">
                <a14:useLocalDpi xmlns:a14="http://schemas.microsoft.com/office/drawing/2010/main" val="0"/>
              </a:ext>
            </a:extLst>
          </a:blip>
          <a:srcRect l="1181" r="61019"/>
          <a:stretch/>
        </p:blipFill>
        <p:spPr>
          <a:xfrm>
            <a:off x="7578502" y="0"/>
            <a:ext cx="4608512" cy="6858000"/>
          </a:xfrm>
          <a:prstGeom prst="rect">
            <a:avLst/>
          </a:prstGeom>
        </p:spPr>
      </p:pic>
      <p:pic>
        <p:nvPicPr>
          <p:cNvPr id="2" name="Picture 1">
            <a:extLst>
              <a:ext uri="{FF2B5EF4-FFF2-40B4-BE49-F238E27FC236}">
                <a16:creationId xmlns:a16="http://schemas.microsoft.com/office/drawing/2014/main" id="{5F0556BC-B7AA-4953-93E3-A79EAB414F2A}"/>
              </a:ext>
            </a:extLst>
          </p:cNvPr>
          <p:cNvPicPr>
            <a:picLocks noChangeAspect="1"/>
          </p:cNvPicPr>
          <p:nvPr/>
        </p:nvPicPr>
        <p:blipFill rotWithShape="1">
          <a:blip r:embed="rId3"/>
          <a:srcRect l="19354" b="11044"/>
          <a:stretch/>
        </p:blipFill>
        <p:spPr>
          <a:xfrm>
            <a:off x="-1" y="3047999"/>
            <a:ext cx="1658859" cy="3810001"/>
          </a:xfrm>
          <a:prstGeom prst="rect">
            <a:avLst/>
          </a:prstGeom>
        </p:spPr>
      </p:pic>
      <p:sp>
        <p:nvSpPr>
          <p:cNvPr id="7" name="Hexagon 6">
            <a:extLst>
              <a:ext uri="{FF2B5EF4-FFF2-40B4-BE49-F238E27FC236}">
                <a16:creationId xmlns:a16="http://schemas.microsoft.com/office/drawing/2014/main" id="{73BBE2A2-62A1-427D-A7EC-5FD529706699}"/>
              </a:ext>
            </a:extLst>
          </p:cNvPr>
          <p:cNvSpPr/>
          <p:nvPr/>
        </p:nvSpPr>
        <p:spPr>
          <a:xfrm rot="5400000">
            <a:off x="5950156" y="283759"/>
            <a:ext cx="1484059" cy="1192371"/>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3203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y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540264" y="260648"/>
            <a:ext cx="6898920"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81" r="69892"/>
          <a:stretch/>
        </p:blipFill>
        <p:spPr>
          <a:xfrm>
            <a:off x="-23030" y="5924"/>
            <a:ext cx="3526742" cy="6858000"/>
          </a:xfrm>
          <a:prstGeom prst="rect">
            <a:avLst/>
          </a:prstGeom>
        </p:spPr>
      </p:pic>
      <p:pic>
        <p:nvPicPr>
          <p:cNvPr id="6" name="Picture 5">
            <a:extLst>
              <a:ext uri="{FF2B5EF4-FFF2-40B4-BE49-F238E27FC236}">
                <a16:creationId xmlns:a16="http://schemas.microsoft.com/office/drawing/2014/main" id="{5487ED02-639A-45C8-8FA2-92C53D2023CC}"/>
              </a:ext>
            </a:extLst>
          </p:cNvPr>
          <p:cNvPicPr>
            <a:picLocks noChangeAspect="1"/>
          </p:cNvPicPr>
          <p:nvPr/>
        </p:nvPicPr>
        <p:blipFill rotWithShape="1">
          <a:blip r:embed="rId4"/>
          <a:srcRect l="33079"/>
          <a:stretch/>
        </p:blipFill>
        <p:spPr>
          <a:xfrm>
            <a:off x="3559351" y="6022775"/>
            <a:ext cx="1559496" cy="835225"/>
          </a:xfrm>
          <a:prstGeom prst="rect">
            <a:avLst/>
          </a:prstGeom>
        </p:spPr>
      </p:pic>
      <p:pic>
        <p:nvPicPr>
          <p:cNvPr id="12" name="Picture 11">
            <a:extLst>
              <a:ext uri="{FF2B5EF4-FFF2-40B4-BE49-F238E27FC236}">
                <a16:creationId xmlns:a16="http://schemas.microsoft.com/office/drawing/2014/main" id="{1FBA31F9-9C52-4FFF-9766-7E00784170A6}"/>
              </a:ext>
            </a:extLst>
          </p:cNvPr>
          <p:cNvPicPr>
            <a:picLocks noChangeAspect="1"/>
          </p:cNvPicPr>
          <p:nvPr/>
        </p:nvPicPr>
        <p:blipFill rotWithShape="1">
          <a:blip r:embed="rId5"/>
          <a:srcRect r="26017"/>
          <a:stretch/>
        </p:blipFill>
        <p:spPr>
          <a:xfrm>
            <a:off x="10505102" y="1182131"/>
            <a:ext cx="1686898" cy="4840644"/>
          </a:xfrm>
          <a:prstGeom prst="rect">
            <a:avLst/>
          </a:prstGeom>
        </p:spPr>
      </p:pic>
    </p:spTree>
    <p:extLst>
      <p:ext uri="{BB962C8B-B14F-4D97-AF65-F5344CB8AC3E}">
        <p14:creationId xmlns:p14="http://schemas.microsoft.com/office/powerpoint/2010/main" val="285742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62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3583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5D6373-9BA6-410A-9744-B192279D96A6}"/>
              </a:ext>
            </a:extLst>
          </p:cNvPr>
          <p:cNvSpPr/>
          <p:nvPr/>
        </p:nvSpPr>
        <p:spPr>
          <a:xfrm>
            <a:off x="3581400" y="1892866"/>
            <a:ext cx="8229600" cy="455125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a:off x="925286" y="413878"/>
            <a:ext cx="11261238"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a:off x="2656114" y="567525"/>
            <a:ext cx="9445449"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656114" cy="2656114"/>
          </a:xfrm>
          <a:prstGeom prst="rect">
            <a:avLst/>
          </a:prstGeom>
          <a:effectLst>
            <a:outerShdw blurRad="50800" dist="254000" dir="2700000" algn="tl" rotWithShape="0">
              <a:prstClr val="black">
                <a:alpha val="22000"/>
              </a:prstClr>
            </a:outerShdw>
          </a:effectLst>
        </p:spPr>
      </p:pic>
      <p:sp>
        <p:nvSpPr>
          <p:cNvPr id="6" name="Text Placeholder 5">
            <a:extLst>
              <a:ext uri="{FF2B5EF4-FFF2-40B4-BE49-F238E27FC236}">
                <a16:creationId xmlns:a16="http://schemas.microsoft.com/office/drawing/2014/main" id="{7C5792C0-FDEE-472F-A919-9944097058C2}"/>
              </a:ext>
            </a:extLst>
          </p:cNvPr>
          <p:cNvSpPr>
            <a:spLocks noGrp="1"/>
          </p:cNvSpPr>
          <p:nvPr>
            <p:ph type="body" sz="quarter" idx="10"/>
          </p:nvPr>
        </p:nvSpPr>
        <p:spPr>
          <a:xfrm>
            <a:off x="3832225" y="2297113"/>
            <a:ext cx="7750175" cy="3875087"/>
          </a:xfrm>
          <a:prstGeom prst="rect">
            <a:avLst/>
          </a:prstGeom>
        </p:spPr>
        <p:txBody>
          <a:bodyPr/>
          <a:lstStyle>
            <a:lvl1pPr>
              <a:defRPr sz="4800"/>
            </a:lvl1pPr>
            <a:lvl2pPr>
              <a:defRPr sz="4400"/>
            </a:lvl2pPr>
            <a:lvl3pPr>
              <a:defRPr sz="40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13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asic Title">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2">
            <a:extLst>
              <a:ext uri="{28A0092B-C50C-407E-A947-70E740481C1C}">
                <a14:useLocalDpi xmlns:a14="http://schemas.microsoft.com/office/drawing/2010/main" val="0"/>
              </a:ext>
            </a:extLst>
          </a:blip>
          <a:srcRect t="87799" r="13381"/>
          <a:stretch/>
        </p:blipFill>
        <p:spPr>
          <a:xfrm>
            <a:off x="0" y="6021288"/>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3"/>
          <a:srcRect l="33079"/>
          <a:stretch/>
        </p:blipFill>
        <p:spPr>
          <a:xfrm>
            <a:off x="10632504" y="6022775"/>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911424" y="229444"/>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41" y="199760"/>
            <a:ext cx="668968" cy="668968"/>
          </a:xfrm>
          <a:prstGeom prst="rect">
            <a:avLst/>
          </a:prstGeom>
        </p:spPr>
      </p:pic>
    </p:spTree>
    <p:extLst>
      <p:ext uri="{BB962C8B-B14F-4D97-AF65-F5344CB8AC3E}">
        <p14:creationId xmlns:p14="http://schemas.microsoft.com/office/powerpoint/2010/main" val="23851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No Titl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2F80B6-0EF4-4FF2-BD24-C0E26691DFB7}"/>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289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8589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td - Title Only">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3">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4"/>
          <a:srcRect l="33079"/>
          <a:stretch/>
        </p:blipFill>
        <p:spPr>
          <a:xfrm>
            <a:off x="72008" y="6004866"/>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30748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td - Title &amp; Content">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6" name="Text Placeholder 5">
            <a:extLst>
              <a:ext uri="{FF2B5EF4-FFF2-40B4-BE49-F238E27FC236}">
                <a16:creationId xmlns:a16="http://schemas.microsoft.com/office/drawing/2014/main" id="{39731E01-4289-4F55-9A9D-3A2FEE83F7B5}"/>
              </a:ext>
            </a:extLst>
          </p:cNvPr>
          <p:cNvSpPr>
            <a:spLocks noGrp="1"/>
          </p:cNvSpPr>
          <p:nvPr>
            <p:ph type="body" sz="quarter" idx="10"/>
          </p:nvPr>
        </p:nvSpPr>
        <p:spPr>
          <a:xfrm>
            <a:off x="225425" y="1044575"/>
            <a:ext cx="7961313" cy="47355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C2FE730E-2885-4F9E-88E6-A3AFF6A18C9F}"/>
              </a:ext>
            </a:extLst>
          </p:cNvPr>
          <p:cNvPicPr>
            <a:picLocks noChangeAspect="1"/>
          </p:cNvPicPr>
          <p:nvPr/>
        </p:nvPicPr>
        <p:blipFill rotWithShape="1">
          <a:blip r:embed="rId4">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8" name="Picture 7">
            <a:extLst>
              <a:ext uri="{FF2B5EF4-FFF2-40B4-BE49-F238E27FC236}">
                <a16:creationId xmlns:a16="http://schemas.microsoft.com/office/drawing/2014/main" id="{9C9E3F69-4495-410F-AE49-6BCA1BB20279}"/>
              </a:ext>
            </a:extLst>
          </p:cNvPr>
          <p:cNvPicPr>
            <a:picLocks noChangeAspect="1"/>
          </p:cNvPicPr>
          <p:nvPr/>
        </p:nvPicPr>
        <p:blipFill rotWithShape="1">
          <a:blip r:embed="rId5"/>
          <a:srcRect l="33079"/>
          <a:stretch/>
        </p:blipFill>
        <p:spPr>
          <a:xfrm>
            <a:off x="72008" y="6004866"/>
            <a:ext cx="1559496" cy="835225"/>
          </a:xfrm>
          <a:prstGeom prst="rect">
            <a:avLst/>
          </a:prstGeom>
        </p:spPr>
      </p:pic>
    </p:spTree>
    <p:extLst>
      <p:ext uri="{BB962C8B-B14F-4D97-AF65-F5344CB8AC3E}">
        <p14:creationId xmlns:p14="http://schemas.microsoft.com/office/powerpoint/2010/main" val="289215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 TItle Only">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8" y="3905062"/>
            <a:ext cx="1841098" cy="1841098"/>
          </a:xfrm>
          <a:prstGeom prst="rect">
            <a:avLst/>
          </a:prstGeom>
          <a:effectLst>
            <a:outerShdw blurRad="50800" dist="254000" dir="2700000" algn="tl" rotWithShape="0">
              <a:prstClr val="black">
                <a:alpha val="22000"/>
              </a:prstClr>
            </a:outerShdw>
          </a:effectLst>
        </p:spPr>
      </p:pic>
      <p:pic>
        <p:nvPicPr>
          <p:cNvPr id="3" name="Picture 2" descr="A close up of a logo&#10;&#10;Description generated with high confidence">
            <a:extLst>
              <a:ext uri="{FF2B5EF4-FFF2-40B4-BE49-F238E27FC236}">
                <a16:creationId xmlns:a16="http://schemas.microsoft.com/office/drawing/2014/main" id="{72C4AAA9-9947-4EB7-B345-4AEAB31ED4FA}"/>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436F5CC0-D921-422F-BB88-53A874EF9F4C}"/>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3965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B4E82-B4D9-4BC6-A64E-1B3EAEA7F90E}"/>
              </a:ext>
            </a:extLst>
          </p:cNvPr>
          <p:cNvPicPr>
            <a:picLocks noChangeAspect="1"/>
          </p:cNvPicPr>
          <p:nvPr/>
        </p:nvPicPr>
        <p:blipFill rotWithShape="1">
          <a:blip r:embed="rId15"/>
          <a:srcRect t="10850" r="29410"/>
          <a:stretch/>
        </p:blipFill>
        <p:spPr>
          <a:xfrm>
            <a:off x="10372716" y="0"/>
            <a:ext cx="1819283" cy="355963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660CEC5E-5014-4E55-84B3-4C7F6D2A5B59}"/>
              </a:ext>
            </a:extLst>
          </p:cNvPr>
          <p:cNvPicPr>
            <a:picLocks noChangeAspect="1"/>
          </p:cNvPicPr>
          <p:nvPr/>
        </p:nvPicPr>
        <p:blipFill rotWithShape="1">
          <a:blip r:embed="rId16">
            <a:extLst>
              <a:ext uri="{28A0092B-C50C-407E-A947-70E740481C1C}">
                <a14:useLocalDpi xmlns:a14="http://schemas.microsoft.com/office/drawing/2010/main" val="0"/>
              </a:ext>
            </a:extLst>
          </a:blip>
          <a:srcRect t="87799" r="13381"/>
          <a:stretch/>
        </p:blipFill>
        <p:spPr>
          <a:xfrm>
            <a:off x="1631503" y="6021288"/>
            <a:ext cx="10560496" cy="836712"/>
          </a:xfrm>
          <a:prstGeom prst="rect">
            <a:avLst/>
          </a:prstGeom>
        </p:spPr>
      </p:pic>
      <p:pic>
        <p:nvPicPr>
          <p:cNvPr id="9" name="Picture 8">
            <a:extLst>
              <a:ext uri="{FF2B5EF4-FFF2-40B4-BE49-F238E27FC236}">
                <a16:creationId xmlns:a16="http://schemas.microsoft.com/office/drawing/2014/main" id="{9E05B89C-49DA-45BA-BBB2-5910E8E97091}"/>
              </a:ext>
            </a:extLst>
          </p:cNvPr>
          <p:cNvPicPr>
            <a:picLocks noChangeAspect="1"/>
          </p:cNvPicPr>
          <p:nvPr/>
        </p:nvPicPr>
        <p:blipFill rotWithShape="1">
          <a:blip r:embed="rId17"/>
          <a:srcRect l="33079"/>
          <a:stretch/>
        </p:blipFill>
        <p:spPr>
          <a:xfrm>
            <a:off x="31739" y="6022775"/>
            <a:ext cx="1559496" cy="835225"/>
          </a:xfrm>
          <a:prstGeom prst="rect">
            <a:avLst/>
          </a:prstGeom>
        </p:spPr>
      </p:pic>
      <p:pic>
        <p:nvPicPr>
          <p:cNvPr id="11" name="Picture 10">
            <a:extLst>
              <a:ext uri="{FF2B5EF4-FFF2-40B4-BE49-F238E27FC236}">
                <a16:creationId xmlns:a16="http://schemas.microsoft.com/office/drawing/2014/main" id="{E3E671CC-E0C5-4D3D-86B2-94019585E5D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13" name="Hexagon 12">
            <a:extLst>
              <a:ext uri="{FF2B5EF4-FFF2-40B4-BE49-F238E27FC236}">
                <a16:creationId xmlns:a16="http://schemas.microsoft.com/office/drawing/2014/main" id="{BCB332CF-B20F-49A8-845E-E0F5D2168EF4}"/>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11511209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17" r:id="rId6"/>
    <p:sldLayoutId id="2147483705" r:id="rId7"/>
    <p:sldLayoutId id="2147483706" r:id="rId8"/>
    <p:sldLayoutId id="2147483707" r:id="rId9"/>
    <p:sldLayoutId id="2147483708" r:id="rId10"/>
    <p:sldLayoutId id="2147483709" r:id="rId11"/>
    <p:sldLayoutId id="2147483710" r:id="rId12"/>
    <p:sldLayoutId id="214748371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platform.openai.com/docs/supported-countries" TargetMode="External"/><Relationship Id="rId3" Type="http://schemas.openxmlformats.org/officeDocument/2006/relationships/hyperlink" Target="https://learn.microsoft.com/en-us/azure/cognitive-services/cognitive-services-support-options?context=%2Fazure%2Fcognitive-services%2Fopenai%2Fcontext%2Fcontext" TargetMode="External"/><Relationship Id="rId7" Type="http://schemas.openxmlformats.org/officeDocument/2006/relationships/hyperlink" Target="https://learn.microsoft.com/en-us/azure/cognitive-services/openai/concepts/models#model-summary-table-and-region-availability" TargetMode="External"/><Relationship Id="rId2" Type="http://schemas.openxmlformats.org/officeDocument/2006/relationships/hyperlink" Target="https://learn.microsoft.com/en-us/training/modules/explore-azure-openai/" TargetMode="External"/><Relationship Id="rId1" Type="http://schemas.openxmlformats.org/officeDocument/2006/relationships/slideLayout" Target="../slideLayouts/slideLayout8.xml"/><Relationship Id="rId6" Type="http://schemas.openxmlformats.org/officeDocument/2006/relationships/hyperlink" Target="https://status.openai.com/" TargetMode="External"/><Relationship Id="rId5" Type="http://schemas.openxmlformats.org/officeDocument/2006/relationships/hyperlink" Target="https://azure.microsoft.com/support/legal/sla/cognitive-services/v1_1/" TargetMode="External"/><Relationship Id="rId4" Type="http://schemas.openxmlformats.org/officeDocument/2006/relationships/hyperlink" Target="https://help.openai.com/en/articles/6783457-what-is-chatgp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openai.com/research/musenet" TargetMode="External"/><Relationship Id="rId3" Type="http://schemas.openxmlformats.org/officeDocument/2006/relationships/hyperlink" Target="https://openai.com/product/gpt-4" TargetMode="External"/><Relationship Id="rId7" Type="http://schemas.openxmlformats.org/officeDocument/2006/relationships/hyperlink" Target="https://openai.com/research/clip" TargetMode="External"/><Relationship Id="rId2" Type="http://schemas.openxmlformats.org/officeDocument/2006/relationships/hyperlink" Target="https://openai.com/blog/chatgpt" TargetMode="External"/><Relationship Id="rId1" Type="http://schemas.openxmlformats.org/officeDocument/2006/relationships/slideLayout" Target="../slideLayouts/slideLayout8.xml"/><Relationship Id="rId6" Type="http://schemas.openxmlformats.org/officeDocument/2006/relationships/hyperlink" Target="https://openai.com/research/dall-e" TargetMode="External"/><Relationship Id="rId5" Type="http://schemas.openxmlformats.org/officeDocument/2006/relationships/hyperlink" Target="https://openai.com/research/whisper" TargetMode="External"/><Relationship Id="rId4" Type="http://schemas.openxmlformats.org/officeDocument/2006/relationships/hyperlink" Target="https://openai.com/blog/gpt-3-apps" TargetMode="External"/><Relationship Id="rId9" Type="http://schemas.openxmlformats.org/officeDocument/2006/relationships/hyperlink" Target="https://openai.com/blog/jukebo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149A9-321B-B962-80ED-E1DB78945E05}"/>
              </a:ext>
            </a:extLst>
          </p:cNvPr>
          <p:cNvSpPr>
            <a:spLocks noGrp="1"/>
          </p:cNvSpPr>
          <p:nvPr>
            <p:ph type="title"/>
          </p:nvPr>
        </p:nvSpPr>
        <p:spPr/>
        <p:txBody>
          <a:bodyPr/>
          <a:lstStyle/>
          <a:p>
            <a:r>
              <a:rPr lang="en-US" dirty="0"/>
              <a:t>OpenAI vs azure </a:t>
            </a:r>
            <a:r>
              <a:rPr lang="en-US" dirty="0" err="1"/>
              <a:t>openai</a:t>
            </a:r>
            <a:endParaRPr lang="en-GB" dirty="0"/>
          </a:p>
        </p:txBody>
      </p:sp>
    </p:spTree>
    <p:extLst>
      <p:ext uri="{BB962C8B-B14F-4D97-AF65-F5344CB8AC3E}">
        <p14:creationId xmlns:p14="http://schemas.microsoft.com/office/powerpoint/2010/main" val="235373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3DD2CC-6C6C-FAF3-3C80-B116C537CC59}"/>
              </a:ext>
            </a:extLst>
          </p:cNvPr>
          <p:cNvSpPr>
            <a:spLocks noGrp="1"/>
          </p:cNvSpPr>
          <p:nvPr>
            <p:ph type="title"/>
          </p:nvPr>
        </p:nvSpPr>
        <p:spPr/>
        <p:txBody>
          <a:bodyPr/>
          <a:lstStyle/>
          <a:p>
            <a:r>
              <a:rPr lang="en-US" dirty="0"/>
              <a:t>overview</a:t>
            </a:r>
            <a:endParaRPr lang="en-GB" dirty="0"/>
          </a:p>
        </p:txBody>
      </p:sp>
      <p:sp>
        <p:nvSpPr>
          <p:cNvPr id="4" name="Text Placeholder 3">
            <a:extLst>
              <a:ext uri="{FF2B5EF4-FFF2-40B4-BE49-F238E27FC236}">
                <a16:creationId xmlns:a16="http://schemas.microsoft.com/office/drawing/2014/main" id="{A9725102-4D3C-BE63-ECC0-8B87AA63D675}"/>
              </a:ext>
            </a:extLst>
          </p:cNvPr>
          <p:cNvSpPr>
            <a:spLocks noGrp="1"/>
          </p:cNvSpPr>
          <p:nvPr>
            <p:ph type="body" sz="quarter" idx="10"/>
          </p:nvPr>
        </p:nvSpPr>
        <p:spPr/>
        <p:txBody>
          <a:bodyPr/>
          <a:lstStyle/>
          <a:p>
            <a:pPr marL="0" indent="0" algn="just">
              <a:buNone/>
            </a:pPr>
            <a:r>
              <a:rPr lang="en-US" sz="3200" b="0" i="0" dirty="0">
                <a:effectLst/>
                <a:cs typeface="Arial" panose="020B0604020202020204" pitchFamily="34" charset="0"/>
              </a:rPr>
              <a:t>Overall, Azure OpenAI is a service that offers advanced language AI with OpenAI models while providing the security and enterprise promise of Azure. </a:t>
            </a:r>
            <a:endParaRPr lang="en-GB"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F498841-D161-9AC2-9F17-6ADF547EF74D}"/>
              </a:ext>
            </a:extLst>
          </p:cNvPr>
          <p:cNvSpPr txBox="1"/>
          <p:nvPr/>
        </p:nvSpPr>
        <p:spPr>
          <a:xfrm>
            <a:off x="289214" y="3507617"/>
            <a:ext cx="8210550" cy="1569660"/>
          </a:xfrm>
          <a:prstGeom prst="rect">
            <a:avLst/>
          </a:prstGeom>
          <a:noFill/>
        </p:spPr>
        <p:txBody>
          <a:bodyPr wrap="square">
            <a:spAutoFit/>
          </a:bodyPr>
          <a:lstStyle/>
          <a:p>
            <a:pPr algn="just"/>
            <a:r>
              <a:rPr lang="en-US" sz="3200" b="0" i="0" dirty="0">
                <a:effectLst/>
                <a:cs typeface="Arial" panose="020B0604020202020204" pitchFamily="34" charset="0"/>
              </a:rPr>
              <a:t>It is co-developed by Microsoft and OpenAI, ensuring compatibility and a smooth transition between the two. </a:t>
            </a:r>
          </a:p>
        </p:txBody>
      </p:sp>
    </p:spTree>
    <p:extLst>
      <p:ext uri="{BB962C8B-B14F-4D97-AF65-F5344CB8AC3E}">
        <p14:creationId xmlns:p14="http://schemas.microsoft.com/office/powerpoint/2010/main" val="32797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A2C6-0288-F826-7198-81656ED5400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34C892D-FD06-59F6-4123-73AA16783159}"/>
              </a:ext>
            </a:extLst>
          </p:cNvPr>
          <p:cNvSpPr>
            <a:spLocks noGrp="1"/>
          </p:cNvSpPr>
          <p:nvPr>
            <p:ph type="body" sz="quarter" idx="10"/>
          </p:nvPr>
        </p:nvSpPr>
        <p:spPr/>
        <p:txBody>
          <a:bodyPr/>
          <a:lstStyle/>
          <a:p>
            <a:r>
              <a:rPr lang="en-US" b="0" i="0" dirty="0">
                <a:effectLst/>
                <a:latin typeface="futura-pt"/>
              </a:rPr>
              <a:t>Among their ground-breaking AI models, OpenAI's GPT-3 and GPT-4 models generates human-like language that's difficult to distinguish from language generated by humans. This model has enormous implications for natural language processing, chatbots, and other AI-driven applications. Meanwhile, their DALL-E model is capable of generating highly detailed, realistic images from textual descriptions, opening up exciting possibilities for creative industries such as advertising and design. Additionally, Codex assists developers in writing code more efficiently, potentially revolutionizing the software development process. It's clear that OpenAI is making significant contributions to the world of AI and technology, and the possibilities for the future are endless.</a:t>
            </a:r>
            <a:endParaRPr lang="en-GB" dirty="0"/>
          </a:p>
        </p:txBody>
      </p:sp>
    </p:spTree>
    <p:extLst>
      <p:ext uri="{BB962C8B-B14F-4D97-AF65-F5344CB8AC3E}">
        <p14:creationId xmlns:p14="http://schemas.microsoft.com/office/powerpoint/2010/main" val="300475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9A900-1E19-2A3A-534A-113F0FC0A5E3}"/>
              </a:ext>
            </a:extLst>
          </p:cNvPr>
          <p:cNvSpPr>
            <a:spLocks noGrp="1"/>
          </p:cNvSpPr>
          <p:nvPr>
            <p:ph type="title"/>
          </p:nvPr>
        </p:nvSpPr>
        <p:spPr/>
        <p:txBody>
          <a:bodyPr/>
          <a:lstStyle/>
          <a:p>
            <a:r>
              <a:rPr lang="en-US" dirty="0"/>
              <a:t>overview</a:t>
            </a:r>
            <a:endParaRPr lang="en-GB" dirty="0"/>
          </a:p>
        </p:txBody>
      </p:sp>
      <p:sp>
        <p:nvSpPr>
          <p:cNvPr id="3" name="Text Placeholder 2">
            <a:extLst>
              <a:ext uri="{FF2B5EF4-FFF2-40B4-BE49-F238E27FC236}">
                <a16:creationId xmlns:a16="http://schemas.microsoft.com/office/drawing/2014/main" id="{FAB1F32C-B5FC-2AC3-C950-57A1A5B45AE5}"/>
              </a:ext>
            </a:extLst>
          </p:cNvPr>
          <p:cNvSpPr>
            <a:spLocks noGrp="1"/>
          </p:cNvSpPr>
          <p:nvPr>
            <p:ph type="body" sz="quarter" idx="10"/>
          </p:nvPr>
        </p:nvSpPr>
        <p:spPr>
          <a:xfrm>
            <a:off x="225624" y="1009939"/>
            <a:ext cx="7961313" cy="4735513"/>
          </a:xfrm>
        </p:spPr>
        <p:txBody>
          <a:bodyPr/>
          <a:lstStyle/>
          <a:p>
            <a:pPr marL="0" indent="0">
              <a:buNone/>
            </a:pPr>
            <a:r>
              <a:rPr lang="en-US" sz="2400" b="0" i="0" dirty="0">
                <a:effectLst/>
                <a:cs typeface="Arial" panose="020B0604020202020204" pitchFamily="34" charset="0"/>
              </a:rPr>
              <a:t>Azure OpenAI also supports VNETs and private endpoints and allows for new use cases to be added through a limited access process. </a:t>
            </a:r>
          </a:p>
          <a:p>
            <a:pPr marL="0" indent="0">
              <a:buNone/>
            </a:pPr>
            <a:endParaRPr lang="en-US" sz="2400" b="0" i="0" dirty="0">
              <a:effectLst/>
              <a:cs typeface="Arial" panose="020B0604020202020204" pitchFamily="34" charset="0"/>
            </a:endParaRPr>
          </a:p>
          <a:p>
            <a:pPr marL="0" indent="0">
              <a:buNone/>
            </a:pPr>
            <a:r>
              <a:rPr lang="en-US" sz="2400" b="0" i="0" dirty="0">
                <a:effectLst/>
                <a:cs typeface="Arial" panose="020B0604020202020204" pitchFamily="34" charset="0"/>
              </a:rPr>
              <a:t>On the other hand, OpenAI is a research organization focused on advancing artificial intelligence in a safe and beneficial manner.</a:t>
            </a:r>
          </a:p>
          <a:p>
            <a:pPr marL="0" indent="0">
              <a:buNone/>
            </a:pPr>
            <a:endParaRPr lang="en-US" sz="2400" b="0" i="0" dirty="0">
              <a:effectLst/>
              <a:cs typeface="Arial" panose="020B0604020202020204" pitchFamily="34" charset="0"/>
            </a:endParaRPr>
          </a:p>
          <a:p>
            <a:pPr marL="0" indent="0">
              <a:buNone/>
            </a:pPr>
            <a:r>
              <a:rPr lang="en-US" sz="2400" b="0" i="0" dirty="0">
                <a:effectLst/>
                <a:cs typeface="Arial" panose="020B0604020202020204" pitchFamily="34" charset="0"/>
              </a:rPr>
              <a:t>While OpenAI does not offer the security and enterprise promise of Azure, it does provide comprehensive data privacy policies and learning resources. </a:t>
            </a:r>
          </a:p>
          <a:p>
            <a:endParaRPr lang="en-GB" dirty="0"/>
          </a:p>
        </p:txBody>
      </p:sp>
    </p:spTree>
    <p:extLst>
      <p:ext uri="{BB962C8B-B14F-4D97-AF65-F5344CB8AC3E}">
        <p14:creationId xmlns:p14="http://schemas.microsoft.com/office/powerpoint/2010/main" val="415031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7C5649-F020-23CE-9F62-CB6B282AAAAB}"/>
              </a:ext>
            </a:extLst>
          </p:cNvPr>
          <p:cNvSpPr>
            <a:spLocks noGrp="1"/>
          </p:cNvSpPr>
          <p:nvPr>
            <p:ph type="title"/>
          </p:nvPr>
        </p:nvSpPr>
        <p:spPr/>
        <p:txBody>
          <a:bodyPr/>
          <a:lstStyle/>
          <a:p>
            <a:r>
              <a:rPr lang="en-US" dirty="0"/>
              <a:t>summary</a:t>
            </a:r>
            <a:endParaRPr lang="en-GB" dirty="0"/>
          </a:p>
        </p:txBody>
      </p:sp>
      <p:sp>
        <p:nvSpPr>
          <p:cNvPr id="6" name="TextBox 5">
            <a:extLst>
              <a:ext uri="{FF2B5EF4-FFF2-40B4-BE49-F238E27FC236}">
                <a16:creationId xmlns:a16="http://schemas.microsoft.com/office/drawing/2014/main" id="{5F3074DA-55EA-1683-B8C6-18E37C28EFD0}"/>
              </a:ext>
            </a:extLst>
          </p:cNvPr>
          <p:cNvSpPr txBox="1"/>
          <p:nvPr/>
        </p:nvSpPr>
        <p:spPr>
          <a:xfrm>
            <a:off x="304251" y="1158857"/>
            <a:ext cx="7941974" cy="4062651"/>
          </a:xfrm>
          <a:prstGeom prst="rect">
            <a:avLst/>
          </a:prstGeom>
          <a:noFill/>
        </p:spPr>
        <p:txBody>
          <a:bodyPr wrap="square">
            <a:spAutoFit/>
          </a:bodyPr>
          <a:lstStyle/>
          <a:p>
            <a:r>
              <a:rPr lang="en-US" sz="2400" b="0" i="0" dirty="0">
                <a:effectLst/>
                <a:cs typeface="Arial" panose="020B0604020202020204" pitchFamily="34" charset="0"/>
              </a:rPr>
              <a:t>So whether you're an AI researcher, developer, or enthusiast, OpenAI is definitely an organization to keep an eye on. With their cutting-edge research and commitment to responsible AI development, they're helping to shape the future of technology in exciting and meaningful ways.</a:t>
            </a:r>
          </a:p>
          <a:p>
            <a:endParaRPr lang="en-US" sz="2400" dirty="0">
              <a:cs typeface="Arial" panose="020B0604020202020204" pitchFamily="34" charset="0"/>
            </a:endParaRPr>
          </a:p>
          <a:p>
            <a:r>
              <a:rPr lang="en-US" sz="2400" b="0" i="0" dirty="0">
                <a:effectLst/>
                <a:cs typeface="Arial" panose="020B0604020202020204" pitchFamily="34" charset="0"/>
              </a:rPr>
              <a:t>For those beginning their exploration of cutting-edge OpenAI models, OpenAI is an excellent starting point. However, for enterprise implementation, Azure OpenAI is the more suitable choice.</a:t>
            </a:r>
          </a:p>
          <a:p>
            <a:endParaRPr lang="en-GB" dirty="0"/>
          </a:p>
        </p:txBody>
      </p:sp>
    </p:spTree>
    <p:extLst>
      <p:ext uri="{BB962C8B-B14F-4D97-AF65-F5344CB8AC3E}">
        <p14:creationId xmlns:p14="http://schemas.microsoft.com/office/powerpoint/2010/main" val="108372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F0AEF9-CD68-C228-A645-58E58D26AE4D}"/>
              </a:ext>
            </a:extLst>
          </p:cNvPr>
          <p:cNvSpPr>
            <a:spLocks noGrp="1"/>
          </p:cNvSpPr>
          <p:nvPr>
            <p:ph type="title"/>
          </p:nvPr>
        </p:nvSpPr>
        <p:spPr/>
        <p:txBody>
          <a:bodyPr/>
          <a:lstStyle/>
          <a:p>
            <a:r>
              <a:rPr lang="en-US" dirty="0"/>
              <a:t>Useful links</a:t>
            </a:r>
            <a:endParaRPr lang="en-GB" dirty="0"/>
          </a:p>
        </p:txBody>
      </p:sp>
      <p:sp>
        <p:nvSpPr>
          <p:cNvPr id="4" name="Text Placeholder 3">
            <a:extLst>
              <a:ext uri="{FF2B5EF4-FFF2-40B4-BE49-F238E27FC236}">
                <a16:creationId xmlns:a16="http://schemas.microsoft.com/office/drawing/2014/main" id="{ADF7B21B-3E12-3A41-9A42-CFFB69C98065}"/>
              </a:ext>
            </a:extLst>
          </p:cNvPr>
          <p:cNvSpPr>
            <a:spLocks noGrp="1"/>
          </p:cNvSpPr>
          <p:nvPr>
            <p:ph type="body" sz="quarter" idx="10"/>
          </p:nvPr>
        </p:nvSpPr>
        <p:spPr>
          <a:xfrm>
            <a:off x="225624" y="828158"/>
            <a:ext cx="7961313" cy="4735513"/>
          </a:xfrm>
        </p:spPr>
        <p:txBody>
          <a:bodyPr/>
          <a:lstStyle/>
          <a:p>
            <a:r>
              <a:rPr lang="en-US" sz="2400" b="0" i="0" dirty="0">
                <a:effectLst/>
              </a:rPr>
              <a:t>Check out the </a:t>
            </a:r>
            <a:r>
              <a:rPr lang="en-US" sz="2400" b="0" i="0" u="none" strike="noStrike" dirty="0">
                <a:solidFill>
                  <a:srgbClr val="E54A35"/>
                </a:solidFill>
                <a:effectLst/>
                <a:hlinkClick r:id="rId2"/>
              </a:rPr>
              <a:t>Introduction to Azure OpenAI training course</a:t>
            </a:r>
            <a:endParaRPr lang="en-US" sz="2400" b="0" i="0" u="none" strike="noStrike" dirty="0">
              <a:solidFill>
                <a:srgbClr val="E54A35"/>
              </a:solidFill>
              <a:effectLst/>
            </a:endParaRPr>
          </a:p>
          <a:p>
            <a:r>
              <a:rPr lang="en-US" sz="2400" b="0" i="0" dirty="0">
                <a:effectLst/>
              </a:rPr>
              <a:t>See the </a:t>
            </a:r>
            <a:r>
              <a:rPr lang="en-US" sz="2400" b="0" i="0" u="none" strike="noStrike" dirty="0">
                <a:solidFill>
                  <a:srgbClr val="E54A35"/>
                </a:solidFill>
                <a:effectLst/>
                <a:hlinkClick r:id="rId3"/>
              </a:rPr>
              <a:t>support options for Azure Cognitive Services</a:t>
            </a:r>
            <a:br>
              <a:rPr lang="en-US" sz="2400" dirty="0"/>
            </a:br>
            <a:endParaRPr lang="en-US" sz="2400" baseline="30000" dirty="0"/>
          </a:p>
          <a:p>
            <a:r>
              <a:rPr lang="en-US" sz="2400" b="0" i="0" dirty="0">
                <a:effectLst/>
              </a:rPr>
              <a:t>See the </a:t>
            </a:r>
            <a:r>
              <a:rPr lang="en-US" sz="2400" b="0" i="0" u="none" strike="noStrike" dirty="0">
                <a:solidFill>
                  <a:srgbClr val="E54A35"/>
                </a:solidFill>
                <a:effectLst/>
                <a:hlinkClick r:id="rId4"/>
              </a:rPr>
              <a:t>OpenAI FAQs</a:t>
            </a:r>
            <a:r>
              <a:rPr lang="en-US" sz="2400" b="0" i="0" dirty="0">
                <a:effectLst/>
              </a:rPr>
              <a:t> for confirmation of how data is stored</a:t>
            </a:r>
          </a:p>
          <a:p>
            <a:r>
              <a:rPr lang="en-US" sz="2400" b="0" i="0" dirty="0">
                <a:effectLst/>
              </a:rPr>
              <a:t>Check out the Cognitive Services section of the </a:t>
            </a:r>
            <a:r>
              <a:rPr lang="en-US" sz="2400" b="0" i="0" u="none" strike="noStrike" dirty="0">
                <a:solidFill>
                  <a:srgbClr val="E54A35"/>
                </a:solidFill>
                <a:effectLst/>
                <a:hlinkClick r:id="rId5"/>
              </a:rPr>
              <a:t>Service Level Agreements (SLA) for Online Services page</a:t>
            </a:r>
            <a:endParaRPr lang="en-US" sz="2400" b="0" i="0" u="none" strike="noStrike" dirty="0">
              <a:solidFill>
                <a:srgbClr val="E54A35"/>
              </a:solidFill>
              <a:effectLst/>
            </a:endParaRPr>
          </a:p>
          <a:p>
            <a:r>
              <a:rPr lang="en-US" sz="2400" b="0" i="0" dirty="0">
                <a:effectLst/>
              </a:rPr>
              <a:t>For the latest state of OpenAI’s operational systems, see the </a:t>
            </a:r>
            <a:r>
              <a:rPr lang="en-US" sz="2400" b="0" i="0" u="none" strike="noStrike" dirty="0">
                <a:solidFill>
                  <a:srgbClr val="E54A35"/>
                </a:solidFill>
                <a:effectLst/>
                <a:hlinkClick r:id="rId6"/>
              </a:rPr>
              <a:t>OpenAI Status page</a:t>
            </a:r>
            <a:endParaRPr lang="en-US" sz="2400" b="0" i="0" u="none" strike="noStrike" dirty="0">
              <a:solidFill>
                <a:srgbClr val="E54A35"/>
              </a:solidFill>
              <a:effectLst/>
            </a:endParaRPr>
          </a:p>
          <a:p>
            <a:r>
              <a:rPr lang="en-US" sz="2400" b="0" i="0" dirty="0">
                <a:effectLst/>
              </a:rPr>
              <a:t>Explore the regional availability for </a:t>
            </a:r>
            <a:r>
              <a:rPr lang="en-US" sz="2400" b="0" i="0" u="none" strike="noStrike" dirty="0">
                <a:solidFill>
                  <a:srgbClr val="E54A35"/>
                </a:solidFill>
                <a:effectLst/>
                <a:hlinkClick r:id="rId7"/>
              </a:rPr>
              <a:t>Azure OpenAI Service</a:t>
            </a:r>
            <a:endParaRPr lang="en-US" sz="2400" b="0" i="0" u="none" strike="noStrike" dirty="0">
              <a:solidFill>
                <a:srgbClr val="E54A35"/>
              </a:solidFill>
              <a:effectLst/>
            </a:endParaRPr>
          </a:p>
          <a:p>
            <a:r>
              <a:rPr lang="en-US" sz="2400" b="0" i="0" dirty="0">
                <a:effectLst/>
              </a:rPr>
              <a:t>See </a:t>
            </a:r>
            <a:r>
              <a:rPr lang="en-US" sz="2400" b="0" i="0" u="none" strike="noStrike" dirty="0">
                <a:solidFill>
                  <a:srgbClr val="E54A35"/>
                </a:solidFill>
                <a:effectLst/>
                <a:hlinkClick r:id="rId8"/>
              </a:rPr>
              <a:t>supported countries and territories</a:t>
            </a:r>
            <a:r>
              <a:rPr lang="en-US" sz="2400" b="0" i="0" dirty="0">
                <a:effectLst/>
              </a:rPr>
              <a:t> for OpenAI models</a:t>
            </a:r>
            <a:endParaRPr lang="en-GB" sz="2400" dirty="0"/>
          </a:p>
        </p:txBody>
      </p:sp>
    </p:spTree>
    <p:extLst>
      <p:ext uri="{BB962C8B-B14F-4D97-AF65-F5344CB8AC3E}">
        <p14:creationId xmlns:p14="http://schemas.microsoft.com/office/powerpoint/2010/main" val="20592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35D099-126A-57FA-14BC-F8534293C45D}"/>
              </a:ext>
            </a:extLst>
          </p:cNvPr>
          <p:cNvSpPr>
            <a:spLocks noGrp="1"/>
          </p:cNvSpPr>
          <p:nvPr>
            <p:ph type="title"/>
          </p:nvPr>
        </p:nvSpPr>
        <p:spPr/>
        <p:txBody>
          <a:bodyPr/>
          <a:lstStyle/>
          <a:p>
            <a:r>
              <a:rPr lang="en-US" dirty="0"/>
              <a:t>Who am I</a:t>
            </a:r>
            <a:endParaRPr lang="en-GB" dirty="0"/>
          </a:p>
        </p:txBody>
      </p:sp>
    </p:spTree>
    <p:extLst>
      <p:ext uri="{BB962C8B-B14F-4D97-AF65-F5344CB8AC3E}">
        <p14:creationId xmlns:p14="http://schemas.microsoft.com/office/powerpoint/2010/main" val="236906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CB599-3D00-0DCD-1CFD-849B71658582}"/>
              </a:ext>
            </a:extLst>
          </p:cNvPr>
          <p:cNvSpPr>
            <a:spLocks noGrp="1"/>
          </p:cNvSpPr>
          <p:nvPr>
            <p:ph type="title"/>
          </p:nvPr>
        </p:nvSpPr>
        <p:spPr/>
        <p:txBody>
          <a:bodyPr/>
          <a:lstStyle/>
          <a:p>
            <a:r>
              <a:rPr lang="en-US" dirty="0"/>
              <a:t>What is </a:t>
            </a:r>
            <a:r>
              <a:rPr lang="en-US" dirty="0" err="1"/>
              <a:t>openai</a:t>
            </a:r>
            <a:endParaRPr lang="en-GB" dirty="0"/>
          </a:p>
        </p:txBody>
      </p:sp>
      <p:sp>
        <p:nvSpPr>
          <p:cNvPr id="4" name="Text Placeholder 3">
            <a:extLst>
              <a:ext uri="{FF2B5EF4-FFF2-40B4-BE49-F238E27FC236}">
                <a16:creationId xmlns:a16="http://schemas.microsoft.com/office/drawing/2014/main" id="{724EAA99-7FF4-FA32-9695-2DD0457196B5}"/>
              </a:ext>
            </a:extLst>
          </p:cNvPr>
          <p:cNvSpPr>
            <a:spLocks noGrp="1"/>
          </p:cNvSpPr>
          <p:nvPr>
            <p:ph type="body" sz="quarter" idx="10"/>
          </p:nvPr>
        </p:nvSpPr>
        <p:spPr>
          <a:xfrm>
            <a:off x="225425" y="1044576"/>
            <a:ext cx="7961313" cy="1113146"/>
          </a:xfrm>
        </p:spPr>
        <p:txBody>
          <a:bodyPr/>
          <a:lstStyle/>
          <a:p>
            <a:pPr marL="0" indent="0">
              <a:buNone/>
            </a:pPr>
            <a:r>
              <a:rPr lang="en-US" sz="2400" dirty="0"/>
              <a:t>A</a:t>
            </a:r>
            <a:r>
              <a:rPr lang="en-US" sz="2400" b="0" i="0" dirty="0">
                <a:effectLst/>
              </a:rPr>
              <a:t> leading research laboratory focused on developing safe and beneficial AI</a:t>
            </a:r>
            <a:endParaRPr lang="en-GB" sz="2400" dirty="0"/>
          </a:p>
          <a:p>
            <a:pPr marL="0" indent="0">
              <a:buNone/>
            </a:pPr>
            <a:endParaRPr lang="en-GB" sz="3600" dirty="0"/>
          </a:p>
          <a:p>
            <a:endParaRPr lang="en-GB" sz="3600" dirty="0"/>
          </a:p>
        </p:txBody>
      </p:sp>
      <p:sp>
        <p:nvSpPr>
          <p:cNvPr id="5" name="TextBox 4">
            <a:extLst>
              <a:ext uri="{FF2B5EF4-FFF2-40B4-BE49-F238E27FC236}">
                <a16:creationId xmlns:a16="http://schemas.microsoft.com/office/drawing/2014/main" id="{EA84FC65-0DC6-7466-E8AF-84FC3392035F}"/>
              </a:ext>
            </a:extLst>
          </p:cNvPr>
          <p:cNvSpPr txBox="1"/>
          <p:nvPr/>
        </p:nvSpPr>
        <p:spPr>
          <a:xfrm>
            <a:off x="179261" y="2157722"/>
            <a:ext cx="8444929" cy="1200329"/>
          </a:xfrm>
          <a:prstGeom prst="rect">
            <a:avLst/>
          </a:prstGeom>
          <a:noFill/>
        </p:spPr>
        <p:txBody>
          <a:bodyPr wrap="square">
            <a:spAutoFit/>
          </a:bodyPr>
          <a:lstStyle/>
          <a:p>
            <a:pPr marL="0" indent="0">
              <a:buNone/>
            </a:pPr>
            <a:r>
              <a:rPr lang="en-US" sz="2400" b="0" i="0" dirty="0">
                <a:effectLst/>
              </a:rPr>
              <a:t>They've produced some of the most advanced AI models to date, including GPT-4, which can understand and generate human-like language</a:t>
            </a:r>
            <a:endParaRPr lang="en-GB" sz="2400" dirty="0"/>
          </a:p>
        </p:txBody>
      </p:sp>
      <p:pic>
        <p:nvPicPr>
          <p:cNvPr id="1026" name="Picture 2">
            <a:extLst>
              <a:ext uri="{FF2B5EF4-FFF2-40B4-BE49-F238E27FC236}">
                <a16:creationId xmlns:a16="http://schemas.microsoft.com/office/drawing/2014/main" id="{542B377D-C5E9-4BA1-FAE7-EB1778F8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967" y="218289"/>
            <a:ext cx="2045887" cy="502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648F0A-3968-0E91-9F59-47818305E215}"/>
              </a:ext>
            </a:extLst>
          </p:cNvPr>
          <p:cNvSpPr txBox="1"/>
          <p:nvPr/>
        </p:nvSpPr>
        <p:spPr>
          <a:xfrm>
            <a:off x="179261" y="3686367"/>
            <a:ext cx="9102886" cy="1938992"/>
          </a:xfrm>
          <a:prstGeom prst="rect">
            <a:avLst/>
          </a:prstGeom>
          <a:noFill/>
        </p:spPr>
        <p:txBody>
          <a:bodyPr wrap="square">
            <a:spAutoFit/>
          </a:bodyPr>
          <a:lstStyle/>
          <a:p>
            <a:r>
              <a:rPr lang="en-US" sz="2400" b="0" i="0" dirty="0">
                <a:effectLst/>
              </a:rPr>
              <a:t>OpenAI's research focuses on a wide variety of AI applications, from natural language processing to speech and beyond. Their work is aimed at solving some of the most pressing challenges in AI development, while also ensuring that these technologies are developed in a way that's safe and beneficial for everyone</a:t>
            </a:r>
            <a:endParaRPr lang="en-GB" sz="2400" dirty="0"/>
          </a:p>
        </p:txBody>
      </p:sp>
    </p:spTree>
    <p:extLst>
      <p:ext uri="{BB962C8B-B14F-4D97-AF65-F5344CB8AC3E}">
        <p14:creationId xmlns:p14="http://schemas.microsoft.com/office/powerpoint/2010/main" val="291873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C879-9734-FB67-2A6E-E9C16099A7BD}"/>
              </a:ext>
            </a:extLst>
          </p:cNvPr>
          <p:cNvSpPr>
            <a:spLocks noGrp="1"/>
          </p:cNvSpPr>
          <p:nvPr>
            <p:ph type="title"/>
          </p:nvPr>
        </p:nvSpPr>
        <p:spPr/>
        <p:txBody>
          <a:bodyPr/>
          <a:lstStyle/>
          <a:p>
            <a:r>
              <a:rPr lang="en-US" dirty="0"/>
              <a:t>What have they produced</a:t>
            </a:r>
            <a:endParaRPr lang="en-GB" dirty="0"/>
          </a:p>
        </p:txBody>
      </p:sp>
      <p:sp>
        <p:nvSpPr>
          <p:cNvPr id="3" name="Text Placeholder 2">
            <a:extLst>
              <a:ext uri="{FF2B5EF4-FFF2-40B4-BE49-F238E27FC236}">
                <a16:creationId xmlns:a16="http://schemas.microsoft.com/office/drawing/2014/main" id="{7E98F3CD-47EA-C146-81A8-7A7C7DF95E4E}"/>
              </a:ext>
            </a:extLst>
          </p:cNvPr>
          <p:cNvSpPr>
            <a:spLocks noGrp="1"/>
          </p:cNvSpPr>
          <p:nvPr>
            <p:ph type="body" sz="quarter" idx="10"/>
          </p:nvPr>
        </p:nvSpPr>
        <p:spPr/>
        <p:txBody>
          <a:bodyPr/>
          <a:lstStyle/>
          <a:p>
            <a:pPr algn="l">
              <a:buFont typeface="Arial" panose="020B0604020202020204" pitchFamily="34" charset="0"/>
              <a:buChar char="•"/>
            </a:pPr>
            <a:r>
              <a:rPr lang="en-US" sz="2000" b="1" i="0" u="none" strike="noStrike" dirty="0">
                <a:solidFill>
                  <a:srgbClr val="E54A35"/>
                </a:solidFill>
                <a:effectLst/>
                <a:hlinkClick r:id="rId2"/>
              </a:rPr>
              <a:t>ChatGPT</a:t>
            </a:r>
            <a:r>
              <a:rPr lang="en-US" sz="2000" b="0" i="0" dirty="0">
                <a:effectLst/>
              </a:rPr>
              <a:t>, a large language model trained by OpenAI.</a:t>
            </a:r>
          </a:p>
          <a:p>
            <a:pPr algn="l">
              <a:buFont typeface="Arial" panose="020B0604020202020204" pitchFamily="34" charset="0"/>
              <a:buChar char="•"/>
            </a:pPr>
            <a:r>
              <a:rPr lang="en-US" sz="2000" b="1" i="0" u="none" strike="noStrike" dirty="0">
                <a:solidFill>
                  <a:srgbClr val="E54A35"/>
                </a:solidFill>
                <a:effectLst/>
                <a:hlinkClick r:id="rId3"/>
              </a:rPr>
              <a:t>GPT-4</a:t>
            </a:r>
            <a:r>
              <a:rPr lang="en-US" sz="2000" b="0" i="0" dirty="0">
                <a:effectLst/>
              </a:rPr>
              <a:t>, OpenAI’s most advanced system, producing safer and more useful responses. </a:t>
            </a:r>
          </a:p>
          <a:p>
            <a:pPr algn="l">
              <a:buFont typeface="Arial" panose="020B0604020202020204" pitchFamily="34" charset="0"/>
              <a:buChar char="•"/>
            </a:pPr>
            <a:r>
              <a:rPr lang="en-US" sz="2000" b="1" i="0" u="none" strike="noStrike" dirty="0">
                <a:solidFill>
                  <a:srgbClr val="E54A35"/>
                </a:solidFill>
                <a:effectLst/>
                <a:hlinkClick r:id="rId4"/>
              </a:rPr>
              <a:t>GPT-3.5</a:t>
            </a:r>
            <a:r>
              <a:rPr lang="en-US" sz="2000" b="0" i="0" dirty="0">
                <a:effectLst/>
              </a:rPr>
              <a:t>, the current state-of-the-art language model from OpenAI that models that can understand as well as generate natural language or code</a:t>
            </a:r>
          </a:p>
          <a:p>
            <a:pPr algn="l">
              <a:buFont typeface="Arial" panose="020B0604020202020204" pitchFamily="34" charset="0"/>
              <a:buChar char="•"/>
            </a:pPr>
            <a:r>
              <a:rPr lang="en-US" sz="2000" b="1" i="0" u="none" strike="noStrike" dirty="0">
                <a:solidFill>
                  <a:srgbClr val="E54A35"/>
                </a:solidFill>
                <a:effectLst/>
                <a:hlinkClick r:id="rId5"/>
              </a:rPr>
              <a:t>Whisper</a:t>
            </a:r>
            <a:r>
              <a:rPr lang="en-US" sz="2000" b="0" i="0" dirty="0">
                <a:effectLst/>
              </a:rPr>
              <a:t>, an automatic speech recognition system from OpenAI that can transcribe and translate multiple languages.</a:t>
            </a:r>
          </a:p>
          <a:p>
            <a:pPr algn="l">
              <a:buFont typeface="Arial" panose="020B0604020202020204" pitchFamily="34" charset="0"/>
              <a:buChar char="•"/>
            </a:pPr>
            <a:r>
              <a:rPr lang="en-US" sz="2000" b="1" i="0" u="none" strike="noStrike" dirty="0">
                <a:solidFill>
                  <a:srgbClr val="E54A35"/>
                </a:solidFill>
                <a:effectLst/>
                <a:hlinkClick r:id="rId6"/>
              </a:rPr>
              <a:t>DALL·E</a:t>
            </a:r>
            <a:r>
              <a:rPr lang="en-US" sz="2000" b="0" i="0" dirty="0">
                <a:effectLst/>
              </a:rPr>
              <a:t>, OpenAI's image generation model. </a:t>
            </a:r>
            <a:r>
              <a:rPr lang="en-US" sz="2000" b="1" i="0" u="none" strike="noStrike" dirty="0">
                <a:solidFill>
                  <a:srgbClr val="E54A35"/>
                </a:solidFill>
                <a:effectLst/>
                <a:hlinkClick r:id="rId7"/>
              </a:rPr>
              <a:t>CLIP</a:t>
            </a:r>
            <a:r>
              <a:rPr lang="en-US" sz="2000" b="0" i="0" dirty="0">
                <a:effectLst/>
              </a:rPr>
              <a:t>, an AI model that can understand images and text together.</a:t>
            </a:r>
          </a:p>
          <a:p>
            <a:pPr algn="l">
              <a:buFont typeface="Arial" panose="020B0604020202020204" pitchFamily="34" charset="0"/>
              <a:buChar char="•"/>
            </a:pPr>
            <a:r>
              <a:rPr lang="en-US" sz="2000" b="1" i="0" u="none" strike="noStrike" dirty="0" err="1">
                <a:solidFill>
                  <a:srgbClr val="E54A35"/>
                </a:solidFill>
                <a:effectLst/>
                <a:hlinkClick r:id="rId8"/>
              </a:rPr>
              <a:t>MuseNet</a:t>
            </a:r>
            <a:r>
              <a:rPr lang="en-US" sz="2000" b="0" i="0" dirty="0">
                <a:effectLst/>
              </a:rPr>
              <a:t>, an AI model that can generate music in various styles and genres.</a:t>
            </a:r>
          </a:p>
          <a:p>
            <a:pPr algn="just">
              <a:buFont typeface="Arial" panose="020B0604020202020204" pitchFamily="34" charset="0"/>
              <a:buChar char="•"/>
            </a:pPr>
            <a:r>
              <a:rPr lang="en-US" sz="2000" b="1" i="0" u="none" strike="noStrike" dirty="0">
                <a:solidFill>
                  <a:srgbClr val="E54A35"/>
                </a:solidFill>
                <a:effectLst/>
                <a:hlinkClick r:id="rId9"/>
              </a:rPr>
              <a:t>Jukebox</a:t>
            </a:r>
            <a:r>
              <a:rPr lang="en-US" sz="2000" b="0" i="0" dirty="0">
                <a:effectLst/>
              </a:rPr>
              <a:t>, an AI model that can generate music with lyrics and singing. </a:t>
            </a:r>
            <a:endParaRPr lang="en-GB" sz="2000" dirty="0"/>
          </a:p>
        </p:txBody>
      </p:sp>
    </p:spTree>
    <p:extLst>
      <p:ext uri="{BB962C8B-B14F-4D97-AF65-F5344CB8AC3E}">
        <p14:creationId xmlns:p14="http://schemas.microsoft.com/office/powerpoint/2010/main" val="329880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6F0C1-C6D3-26C7-D96F-DC101482897F}"/>
              </a:ext>
            </a:extLst>
          </p:cNvPr>
          <p:cNvSpPr>
            <a:spLocks noGrp="1"/>
          </p:cNvSpPr>
          <p:nvPr>
            <p:ph type="title"/>
          </p:nvPr>
        </p:nvSpPr>
        <p:spPr/>
        <p:txBody>
          <a:bodyPr/>
          <a:lstStyle/>
          <a:p>
            <a:r>
              <a:rPr lang="en-US" dirty="0"/>
              <a:t>Microsoft likes to buy cool stuff</a:t>
            </a:r>
            <a:endParaRPr lang="en-GB" dirty="0"/>
          </a:p>
        </p:txBody>
      </p:sp>
      <p:pic>
        <p:nvPicPr>
          <p:cNvPr id="4098" name="Picture 2" descr="yeah, microsoft is gonna buy discord ma fellows : r/memes">
            <a:extLst>
              <a:ext uri="{FF2B5EF4-FFF2-40B4-BE49-F238E27FC236}">
                <a16:creationId xmlns:a16="http://schemas.microsoft.com/office/drawing/2014/main" id="{9234EA46-0936-722C-699A-E150743F7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754" y="1669462"/>
            <a:ext cx="7783270" cy="3665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04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2FDD-EF42-97FD-5AC1-6A4276540BF2}"/>
              </a:ext>
            </a:extLst>
          </p:cNvPr>
          <p:cNvSpPr>
            <a:spLocks noGrp="1"/>
          </p:cNvSpPr>
          <p:nvPr>
            <p:ph type="title"/>
          </p:nvPr>
        </p:nvSpPr>
        <p:spPr/>
        <p:txBody>
          <a:bodyPr/>
          <a:lstStyle/>
          <a:p>
            <a:r>
              <a:rPr lang="en-US" dirty="0"/>
              <a:t>What is azure </a:t>
            </a:r>
            <a:r>
              <a:rPr lang="en-US" dirty="0" err="1"/>
              <a:t>openai</a:t>
            </a:r>
            <a:endParaRPr lang="en-GB" dirty="0"/>
          </a:p>
        </p:txBody>
      </p:sp>
      <p:sp>
        <p:nvSpPr>
          <p:cNvPr id="3" name="Text Placeholder 2">
            <a:extLst>
              <a:ext uri="{FF2B5EF4-FFF2-40B4-BE49-F238E27FC236}">
                <a16:creationId xmlns:a16="http://schemas.microsoft.com/office/drawing/2014/main" id="{1585680B-49DD-2E4F-3344-EE2A81D817B8}"/>
              </a:ext>
            </a:extLst>
          </p:cNvPr>
          <p:cNvSpPr>
            <a:spLocks noGrp="1"/>
          </p:cNvSpPr>
          <p:nvPr>
            <p:ph type="body" sz="quarter" idx="10"/>
          </p:nvPr>
        </p:nvSpPr>
        <p:spPr>
          <a:xfrm>
            <a:off x="225425" y="1044576"/>
            <a:ext cx="7961313" cy="1339860"/>
          </a:xfrm>
        </p:spPr>
        <p:txBody>
          <a:bodyPr/>
          <a:lstStyle/>
          <a:p>
            <a:pPr marL="0" indent="0">
              <a:buNone/>
            </a:pPr>
            <a:r>
              <a:rPr lang="en-US" sz="2800" b="0" i="0" dirty="0">
                <a:effectLst/>
              </a:rPr>
              <a:t>Azure OpenAI is a partnership between Microsoft and OpenAI</a:t>
            </a:r>
          </a:p>
        </p:txBody>
      </p:sp>
      <p:pic>
        <p:nvPicPr>
          <p:cNvPr id="2050" name="Picture 2">
            <a:extLst>
              <a:ext uri="{FF2B5EF4-FFF2-40B4-BE49-F238E27FC236}">
                <a16:creationId xmlns:a16="http://schemas.microsoft.com/office/drawing/2014/main" id="{2CBC6384-F3BA-23B5-BA3B-1889F5E5B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93" y="4577695"/>
            <a:ext cx="6343650" cy="1476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11F57A-4800-4AB8-07DF-547951A584AD}"/>
              </a:ext>
            </a:extLst>
          </p:cNvPr>
          <p:cNvSpPr txBox="1"/>
          <p:nvPr/>
        </p:nvSpPr>
        <p:spPr>
          <a:xfrm>
            <a:off x="225425" y="2395573"/>
            <a:ext cx="8640989" cy="2246769"/>
          </a:xfrm>
          <a:prstGeom prst="rect">
            <a:avLst/>
          </a:prstGeom>
          <a:noFill/>
        </p:spPr>
        <p:txBody>
          <a:bodyPr wrap="square">
            <a:spAutoFit/>
          </a:bodyPr>
          <a:lstStyle/>
          <a:p>
            <a:r>
              <a:rPr lang="en-US" sz="2800" b="0" i="0" dirty="0">
                <a:effectLst/>
              </a:rPr>
              <a:t>By joining forces, Microsoft brings its powerful cloud computing resources to the table, while OpenAI brings its impressive knowledge and skills in AI. With this partnership, they're tackling some seriously tough challenges and creating some seriously smart solutions.</a:t>
            </a:r>
            <a:endParaRPr lang="en-GB" sz="2800" dirty="0"/>
          </a:p>
        </p:txBody>
      </p:sp>
    </p:spTree>
    <p:extLst>
      <p:ext uri="{BB962C8B-B14F-4D97-AF65-F5344CB8AC3E}">
        <p14:creationId xmlns:p14="http://schemas.microsoft.com/office/powerpoint/2010/main" val="15223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287B-7067-9B92-97FA-D58B53A50269}"/>
              </a:ext>
            </a:extLst>
          </p:cNvPr>
          <p:cNvSpPr>
            <a:spLocks noGrp="1"/>
          </p:cNvSpPr>
          <p:nvPr>
            <p:ph type="title"/>
          </p:nvPr>
        </p:nvSpPr>
        <p:spPr/>
        <p:txBody>
          <a:bodyPr/>
          <a:lstStyle/>
          <a:p>
            <a:r>
              <a:rPr lang="en-US" dirty="0" err="1"/>
              <a:t>Openai</a:t>
            </a:r>
            <a:r>
              <a:rPr lang="en-US" dirty="0"/>
              <a:t> vs azure </a:t>
            </a:r>
            <a:r>
              <a:rPr lang="en-US" dirty="0" err="1"/>
              <a:t>openai</a:t>
            </a:r>
            <a:endParaRPr lang="en-GB" dirty="0"/>
          </a:p>
        </p:txBody>
      </p:sp>
      <p:sp>
        <p:nvSpPr>
          <p:cNvPr id="3" name="Text Placeholder 2">
            <a:extLst>
              <a:ext uri="{FF2B5EF4-FFF2-40B4-BE49-F238E27FC236}">
                <a16:creationId xmlns:a16="http://schemas.microsoft.com/office/drawing/2014/main" id="{38CB637A-D5FC-9EA4-0928-5569FA7D71B3}"/>
              </a:ext>
            </a:extLst>
          </p:cNvPr>
          <p:cNvSpPr>
            <a:spLocks noGrp="1"/>
          </p:cNvSpPr>
          <p:nvPr>
            <p:ph type="body" sz="quarter" idx="4294967295"/>
          </p:nvPr>
        </p:nvSpPr>
        <p:spPr>
          <a:xfrm>
            <a:off x="374369" y="967375"/>
            <a:ext cx="1112838" cy="417513"/>
          </a:xfrm>
          <a:prstGeom prst="rect">
            <a:avLst/>
          </a:prstGeom>
        </p:spPr>
        <p:txBody>
          <a:bodyPr/>
          <a:lstStyle/>
          <a:p>
            <a:pPr marL="0" indent="0">
              <a:buNone/>
            </a:pPr>
            <a:r>
              <a:rPr lang="en-US" sz="2000" b="1" dirty="0">
                <a:solidFill>
                  <a:srgbClr val="B12740"/>
                </a:solidFill>
              </a:rPr>
              <a:t>FEATURE</a:t>
            </a:r>
            <a:endParaRPr lang="en-GB" sz="2000" b="1" dirty="0">
              <a:solidFill>
                <a:srgbClr val="B12740"/>
              </a:solidFill>
            </a:endParaRPr>
          </a:p>
        </p:txBody>
      </p:sp>
      <p:sp>
        <p:nvSpPr>
          <p:cNvPr id="5" name="Text Placeholder 2">
            <a:extLst>
              <a:ext uri="{FF2B5EF4-FFF2-40B4-BE49-F238E27FC236}">
                <a16:creationId xmlns:a16="http://schemas.microsoft.com/office/drawing/2014/main" id="{FD181449-84B0-CBF2-B868-F189B27FF4A1}"/>
              </a:ext>
            </a:extLst>
          </p:cNvPr>
          <p:cNvSpPr txBox="1">
            <a:spLocks/>
          </p:cNvSpPr>
          <p:nvPr/>
        </p:nvSpPr>
        <p:spPr>
          <a:xfrm>
            <a:off x="3027681" y="930566"/>
            <a:ext cx="1834637"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a:solidFill>
                  <a:srgbClr val="B12740"/>
                </a:solidFill>
              </a:rPr>
              <a:t>AZURE OPENAI</a:t>
            </a:r>
            <a:endParaRPr lang="en-GB" sz="2000" b="1" dirty="0">
              <a:solidFill>
                <a:srgbClr val="B12740"/>
              </a:solidFill>
            </a:endParaRPr>
          </a:p>
        </p:txBody>
      </p:sp>
      <p:sp>
        <p:nvSpPr>
          <p:cNvPr id="6" name="Text Placeholder 2">
            <a:extLst>
              <a:ext uri="{FF2B5EF4-FFF2-40B4-BE49-F238E27FC236}">
                <a16:creationId xmlns:a16="http://schemas.microsoft.com/office/drawing/2014/main" id="{EDC77446-5916-F457-4650-7727D5C0FF84}"/>
              </a:ext>
            </a:extLst>
          </p:cNvPr>
          <p:cNvSpPr txBox="1">
            <a:spLocks/>
          </p:cNvSpPr>
          <p:nvPr/>
        </p:nvSpPr>
        <p:spPr>
          <a:xfrm>
            <a:off x="7670496" y="926999"/>
            <a:ext cx="1016760"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a:solidFill>
                  <a:srgbClr val="B12740"/>
                </a:solidFill>
              </a:rPr>
              <a:t>OPENAI</a:t>
            </a:r>
            <a:endParaRPr lang="en-GB" sz="2000" b="1" dirty="0">
              <a:solidFill>
                <a:srgbClr val="B12740"/>
              </a:solidFill>
            </a:endParaRPr>
          </a:p>
        </p:txBody>
      </p:sp>
      <p:sp>
        <p:nvSpPr>
          <p:cNvPr id="7" name="Text Placeholder 2">
            <a:extLst>
              <a:ext uri="{FF2B5EF4-FFF2-40B4-BE49-F238E27FC236}">
                <a16:creationId xmlns:a16="http://schemas.microsoft.com/office/drawing/2014/main" id="{48B43F29-B011-C20B-4472-B2454DB44DBD}"/>
              </a:ext>
            </a:extLst>
          </p:cNvPr>
          <p:cNvSpPr txBox="1">
            <a:spLocks/>
          </p:cNvSpPr>
          <p:nvPr/>
        </p:nvSpPr>
        <p:spPr>
          <a:xfrm>
            <a:off x="388329" y="1407669"/>
            <a:ext cx="1329054"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dirty="0"/>
              <a:t>Ownership</a:t>
            </a:r>
          </a:p>
        </p:txBody>
      </p:sp>
      <p:sp>
        <p:nvSpPr>
          <p:cNvPr id="8" name="Text Placeholder 2">
            <a:extLst>
              <a:ext uri="{FF2B5EF4-FFF2-40B4-BE49-F238E27FC236}">
                <a16:creationId xmlns:a16="http://schemas.microsoft.com/office/drawing/2014/main" id="{8533DB6B-AF19-CC44-88AD-6E4098B28C87}"/>
              </a:ext>
            </a:extLst>
          </p:cNvPr>
          <p:cNvSpPr txBox="1">
            <a:spLocks/>
          </p:cNvSpPr>
          <p:nvPr/>
        </p:nvSpPr>
        <p:spPr>
          <a:xfrm>
            <a:off x="2107843" y="1384888"/>
            <a:ext cx="3935671" cy="718232"/>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Co-developed by Microsoft and OpenAI</a:t>
            </a:r>
          </a:p>
        </p:txBody>
      </p:sp>
      <p:cxnSp>
        <p:nvCxnSpPr>
          <p:cNvPr id="10" name="Straight Connector 9">
            <a:extLst>
              <a:ext uri="{FF2B5EF4-FFF2-40B4-BE49-F238E27FC236}">
                <a16:creationId xmlns:a16="http://schemas.microsoft.com/office/drawing/2014/main" id="{54107712-0B59-694D-C2E4-35C521E672E3}"/>
              </a:ext>
            </a:extLst>
          </p:cNvPr>
          <p:cNvCxnSpPr>
            <a:cxnSpLocks/>
          </p:cNvCxnSpPr>
          <p:nvPr/>
        </p:nvCxnSpPr>
        <p:spPr>
          <a:xfrm>
            <a:off x="1979407" y="1118795"/>
            <a:ext cx="0" cy="5671111"/>
          </a:xfrm>
          <a:prstGeom prst="line">
            <a:avLst/>
          </a:prstGeom>
          <a:ln>
            <a:solidFill>
              <a:srgbClr val="B1274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71C6D57-18A7-0BAF-C675-7A9D8FDE13D3}"/>
              </a:ext>
            </a:extLst>
          </p:cNvPr>
          <p:cNvCxnSpPr>
            <a:cxnSpLocks/>
          </p:cNvCxnSpPr>
          <p:nvPr/>
        </p:nvCxnSpPr>
        <p:spPr>
          <a:xfrm flipH="1">
            <a:off x="6043514" y="1118795"/>
            <a:ext cx="6" cy="5671111"/>
          </a:xfrm>
          <a:prstGeom prst="line">
            <a:avLst/>
          </a:prstGeom>
          <a:ln>
            <a:solidFill>
              <a:srgbClr val="B12740"/>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B9E1181C-E5DA-48D9-2506-BC57C74BC742}"/>
              </a:ext>
            </a:extLst>
          </p:cNvPr>
          <p:cNvSpPr txBox="1">
            <a:spLocks/>
          </p:cNvSpPr>
          <p:nvPr/>
        </p:nvSpPr>
        <p:spPr>
          <a:xfrm>
            <a:off x="6890994" y="1403923"/>
            <a:ext cx="2575765"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OpenAI</a:t>
            </a:r>
          </a:p>
        </p:txBody>
      </p:sp>
      <p:sp>
        <p:nvSpPr>
          <p:cNvPr id="13" name="Text Placeholder 2">
            <a:extLst>
              <a:ext uri="{FF2B5EF4-FFF2-40B4-BE49-F238E27FC236}">
                <a16:creationId xmlns:a16="http://schemas.microsoft.com/office/drawing/2014/main" id="{F054D0D1-C1BE-2DC3-B180-8B2CEF5861D9}"/>
              </a:ext>
            </a:extLst>
          </p:cNvPr>
          <p:cNvSpPr txBox="1">
            <a:spLocks/>
          </p:cNvSpPr>
          <p:nvPr/>
        </p:nvSpPr>
        <p:spPr>
          <a:xfrm>
            <a:off x="225624" y="2205528"/>
            <a:ext cx="1636404" cy="66138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dirty="0"/>
              <a:t>GPT-4-Support</a:t>
            </a:r>
          </a:p>
        </p:txBody>
      </p:sp>
      <p:sp>
        <p:nvSpPr>
          <p:cNvPr id="14" name="Text Placeholder 2">
            <a:extLst>
              <a:ext uri="{FF2B5EF4-FFF2-40B4-BE49-F238E27FC236}">
                <a16:creationId xmlns:a16="http://schemas.microsoft.com/office/drawing/2014/main" id="{6A16D888-FDC8-312C-B482-EE18E12193DC}"/>
              </a:ext>
            </a:extLst>
          </p:cNvPr>
          <p:cNvSpPr txBox="1">
            <a:spLocks/>
          </p:cNvSpPr>
          <p:nvPr/>
        </p:nvSpPr>
        <p:spPr>
          <a:xfrm>
            <a:off x="2096787" y="2226541"/>
            <a:ext cx="3883198" cy="43330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Supports the latest GPT-4 Models</a:t>
            </a:r>
          </a:p>
        </p:txBody>
      </p:sp>
      <p:sp>
        <p:nvSpPr>
          <p:cNvPr id="15" name="Text Placeholder 2">
            <a:extLst>
              <a:ext uri="{FF2B5EF4-FFF2-40B4-BE49-F238E27FC236}">
                <a16:creationId xmlns:a16="http://schemas.microsoft.com/office/drawing/2014/main" id="{C98423B4-5F6D-0ADD-C177-3F32B094D1D5}"/>
              </a:ext>
            </a:extLst>
          </p:cNvPr>
          <p:cNvSpPr txBox="1">
            <a:spLocks/>
          </p:cNvSpPr>
          <p:nvPr/>
        </p:nvSpPr>
        <p:spPr>
          <a:xfrm>
            <a:off x="6096000" y="2205528"/>
            <a:ext cx="3988157" cy="1041752"/>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This is a paid service with a month $20 subscription to </a:t>
            </a:r>
            <a:r>
              <a:rPr lang="en-US" sz="1800" dirty="0" err="1"/>
              <a:t>ChatGBT</a:t>
            </a:r>
            <a:r>
              <a:rPr lang="en-US" sz="1800" dirty="0"/>
              <a:t> Plus</a:t>
            </a:r>
          </a:p>
        </p:txBody>
      </p:sp>
      <p:sp>
        <p:nvSpPr>
          <p:cNvPr id="16" name="Text Placeholder 2">
            <a:extLst>
              <a:ext uri="{FF2B5EF4-FFF2-40B4-BE49-F238E27FC236}">
                <a16:creationId xmlns:a16="http://schemas.microsoft.com/office/drawing/2014/main" id="{CF4AF4AE-FD5E-A8D6-BC85-09980FCFB73D}"/>
              </a:ext>
            </a:extLst>
          </p:cNvPr>
          <p:cNvSpPr txBox="1">
            <a:spLocks/>
          </p:cNvSpPr>
          <p:nvPr/>
        </p:nvSpPr>
        <p:spPr>
          <a:xfrm>
            <a:off x="234654" y="3026168"/>
            <a:ext cx="1636404" cy="66138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dirty="0"/>
              <a:t>Security</a:t>
            </a:r>
          </a:p>
        </p:txBody>
      </p:sp>
      <p:sp>
        <p:nvSpPr>
          <p:cNvPr id="17" name="Text Placeholder 2">
            <a:extLst>
              <a:ext uri="{FF2B5EF4-FFF2-40B4-BE49-F238E27FC236}">
                <a16:creationId xmlns:a16="http://schemas.microsoft.com/office/drawing/2014/main" id="{0345FBF4-59A7-F198-CD0C-10A9B5A073B0}"/>
              </a:ext>
            </a:extLst>
          </p:cNvPr>
          <p:cNvSpPr txBox="1">
            <a:spLocks/>
          </p:cNvSpPr>
          <p:nvPr/>
        </p:nvSpPr>
        <p:spPr>
          <a:xfrm>
            <a:off x="2107843" y="2970298"/>
            <a:ext cx="3883198" cy="43330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Offers the security capabilities of Microsoft Azure</a:t>
            </a:r>
          </a:p>
        </p:txBody>
      </p:sp>
      <p:sp>
        <p:nvSpPr>
          <p:cNvPr id="18" name="Text Placeholder 2">
            <a:extLst>
              <a:ext uri="{FF2B5EF4-FFF2-40B4-BE49-F238E27FC236}">
                <a16:creationId xmlns:a16="http://schemas.microsoft.com/office/drawing/2014/main" id="{D5823CC6-8521-8F07-D1D4-CC1F66E6C889}"/>
              </a:ext>
            </a:extLst>
          </p:cNvPr>
          <p:cNvSpPr txBox="1">
            <a:spLocks/>
          </p:cNvSpPr>
          <p:nvPr/>
        </p:nvSpPr>
        <p:spPr>
          <a:xfrm>
            <a:off x="6890995" y="3026168"/>
            <a:ext cx="2575765"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solidFill>
                  <a:srgbClr val="C00000"/>
                </a:solidFill>
              </a:rPr>
              <a:t>Not Supported</a:t>
            </a:r>
          </a:p>
        </p:txBody>
      </p:sp>
      <p:sp>
        <p:nvSpPr>
          <p:cNvPr id="19" name="Text Placeholder 2">
            <a:extLst>
              <a:ext uri="{FF2B5EF4-FFF2-40B4-BE49-F238E27FC236}">
                <a16:creationId xmlns:a16="http://schemas.microsoft.com/office/drawing/2014/main" id="{8442E736-A6F2-8829-32E7-010F44E6A953}"/>
              </a:ext>
            </a:extLst>
          </p:cNvPr>
          <p:cNvSpPr txBox="1">
            <a:spLocks/>
          </p:cNvSpPr>
          <p:nvPr/>
        </p:nvSpPr>
        <p:spPr>
          <a:xfrm>
            <a:off x="16574" y="3846808"/>
            <a:ext cx="1931065" cy="66138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dirty="0"/>
              <a:t>Image Input Support for GPT-4</a:t>
            </a:r>
          </a:p>
        </p:txBody>
      </p:sp>
      <p:sp>
        <p:nvSpPr>
          <p:cNvPr id="20" name="Text Placeholder 2">
            <a:extLst>
              <a:ext uri="{FF2B5EF4-FFF2-40B4-BE49-F238E27FC236}">
                <a16:creationId xmlns:a16="http://schemas.microsoft.com/office/drawing/2014/main" id="{86C45342-E160-9F13-9ED0-F037F059AFB0}"/>
              </a:ext>
            </a:extLst>
          </p:cNvPr>
          <p:cNvSpPr txBox="1">
            <a:spLocks/>
          </p:cNvSpPr>
          <p:nvPr/>
        </p:nvSpPr>
        <p:spPr>
          <a:xfrm>
            <a:off x="2107843" y="3960846"/>
            <a:ext cx="3883198" cy="43330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solidFill>
                  <a:srgbClr val="C00000"/>
                </a:solidFill>
              </a:rPr>
              <a:t>Not Supported Yet</a:t>
            </a:r>
          </a:p>
        </p:txBody>
      </p:sp>
      <p:sp>
        <p:nvSpPr>
          <p:cNvPr id="21" name="Text Placeholder 2">
            <a:extLst>
              <a:ext uri="{FF2B5EF4-FFF2-40B4-BE49-F238E27FC236}">
                <a16:creationId xmlns:a16="http://schemas.microsoft.com/office/drawing/2014/main" id="{AF0B804B-AF51-1B20-99D7-E796BEC6B0CB}"/>
              </a:ext>
            </a:extLst>
          </p:cNvPr>
          <p:cNvSpPr txBox="1">
            <a:spLocks/>
          </p:cNvSpPr>
          <p:nvPr/>
        </p:nvSpPr>
        <p:spPr>
          <a:xfrm>
            <a:off x="6380480" y="3846808"/>
            <a:ext cx="3988157" cy="1041752"/>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Designed to be </a:t>
            </a:r>
            <a:r>
              <a:rPr lang="en-US" sz="1800" dirty="0" err="1"/>
              <a:t>MultiModel</a:t>
            </a:r>
            <a:r>
              <a:rPr lang="en-US" sz="1800" dirty="0"/>
              <a:t>, </a:t>
            </a:r>
          </a:p>
          <a:p>
            <a:pPr marL="0" indent="0" algn="ctr">
              <a:buFont typeface="Arial" pitchFamily="34" charset="0"/>
              <a:buNone/>
            </a:pPr>
            <a:r>
              <a:rPr lang="en-US" sz="1800" dirty="0"/>
              <a:t>but </a:t>
            </a:r>
            <a:r>
              <a:rPr lang="en-US" sz="1800" dirty="0">
                <a:solidFill>
                  <a:srgbClr val="C00000"/>
                </a:solidFill>
              </a:rPr>
              <a:t>not specified</a:t>
            </a:r>
          </a:p>
        </p:txBody>
      </p:sp>
      <p:sp>
        <p:nvSpPr>
          <p:cNvPr id="24" name="Text Placeholder 2">
            <a:extLst>
              <a:ext uri="{FF2B5EF4-FFF2-40B4-BE49-F238E27FC236}">
                <a16:creationId xmlns:a16="http://schemas.microsoft.com/office/drawing/2014/main" id="{6B2D4820-D520-A57D-D327-EB64B58896C7}"/>
              </a:ext>
            </a:extLst>
          </p:cNvPr>
          <p:cNvSpPr txBox="1">
            <a:spLocks/>
          </p:cNvSpPr>
          <p:nvPr/>
        </p:nvSpPr>
        <p:spPr>
          <a:xfrm>
            <a:off x="32458" y="4888560"/>
            <a:ext cx="1931065" cy="66138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dirty="0" err="1"/>
              <a:t>VNet</a:t>
            </a:r>
            <a:r>
              <a:rPr lang="en-US" sz="1800" b="1" dirty="0"/>
              <a:t> and Private Endpoint Support</a:t>
            </a:r>
          </a:p>
        </p:txBody>
      </p:sp>
      <p:sp>
        <p:nvSpPr>
          <p:cNvPr id="25" name="Text Placeholder 2">
            <a:extLst>
              <a:ext uri="{FF2B5EF4-FFF2-40B4-BE49-F238E27FC236}">
                <a16:creationId xmlns:a16="http://schemas.microsoft.com/office/drawing/2014/main" id="{74AE43A5-E8B4-0115-9746-71D16FD21B61}"/>
              </a:ext>
            </a:extLst>
          </p:cNvPr>
          <p:cNvSpPr txBox="1">
            <a:spLocks/>
          </p:cNvSpPr>
          <p:nvPr/>
        </p:nvSpPr>
        <p:spPr>
          <a:xfrm>
            <a:off x="2069862" y="5002598"/>
            <a:ext cx="3883198" cy="43330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Supports </a:t>
            </a:r>
            <a:r>
              <a:rPr lang="en-US" sz="1800" dirty="0" err="1"/>
              <a:t>VNets</a:t>
            </a:r>
            <a:r>
              <a:rPr lang="en-US" sz="1800" dirty="0"/>
              <a:t> and Private Endpoints</a:t>
            </a:r>
          </a:p>
        </p:txBody>
      </p:sp>
      <p:sp>
        <p:nvSpPr>
          <p:cNvPr id="26" name="Text Placeholder 2">
            <a:extLst>
              <a:ext uri="{FF2B5EF4-FFF2-40B4-BE49-F238E27FC236}">
                <a16:creationId xmlns:a16="http://schemas.microsoft.com/office/drawing/2014/main" id="{EF01BDF6-E9D5-EC44-67B1-59156330F7C0}"/>
              </a:ext>
            </a:extLst>
          </p:cNvPr>
          <p:cNvSpPr txBox="1">
            <a:spLocks/>
          </p:cNvSpPr>
          <p:nvPr/>
        </p:nvSpPr>
        <p:spPr>
          <a:xfrm>
            <a:off x="6380480" y="5002597"/>
            <a:ext cx="3883198" cy="43330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solidFill>
                  <a:srgbClr val="C00000"/>
                </a:solidFill>
              </a:rPr>
              <a:t>Not Specified</a:t>
            </a:r>
          </a:p>
        </p:txBody>
      </p:sp>
      <p:sp>
        <p:nvSpPr>
          <p:cNvPr id="27" name="Text Placeholder 2">
            <a:extLst>
              <a:ext uri="{FF2B5EF4-FFF2-40B4-BE49-F238E27FC236}">
                <a16:creationId xmlns:a16="http://schemas.microsoft.com/office/drawing/2014/main" id="{950BA821-EEE1-4F62-1C2E-FC4230E3D256}"/>
              </a:ext>
            </a:extLst>
          </p:cNvPr>
          <p:cNvSpPr txBox="1">
            <a:spLocks/>
          </p:cNvSpPr>
          <p:nvPr/>
        </p:nvSpPr>
        <p:spPr>
          <a:xfrm>
            <a:off x="-42112" y="5930312"/>
            <a:ext cx="1931065" cy="66138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dirty="0"/>
              <a:t>Access</a:t>
            </a:r>
          </a:p>
        </p:txBody>
      </p:sp>
      <p:sp>
        <p:nvSpPr>
          <p:cNvPr id="28" name="Text Placeholder 2">
            <a:extLst>
              <a:ext uri="{FF2B5EF4-FFF2-40B4-BE49-F238E27FC236}">
                <a16:creationId xmlns:a16="http://schemas.microsoft.com/office/drawing/2014/main" id="{A053CF64-EB49-BDE6-9BC6-EF4FD8272EAE}"/>
              </a:ext>
            </a:extLst>
          </p:cNvPr>
          <p:cNvSpPr txBox="1">
            <a:spLocks/>
          </p:cNvSpPr>
          <p:nvPr/>
        </p:nvSpPr>
        <p:spPr>
          <a:xfrm>
            <a:off x="2342099" y="5830370"/>
            <a:ext cx="3482519" cy="66138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solidFill>
                  <a:srgbClr val="C00000"/>
                </a:solidFill>
              </a:rPr>
              <a:t>Need Access to Azure </a:t>
            </a:r>
            <a:r>
              <a:rPr lang="en-US" sz="1800" dirty="0"/>
              <a:t>and requires an application to run OpenAI </a:t>
            </a:r>
          </a:p>
        </p:txBody>
      </p:sp>
      <p:sp>
        <p:nvSpPr>
          <p:cNvPr id="29" name="Text Placeholder 2">
            <a:extLst>
              <a:ext uri="{FF2B5EF4-FFF2-40B4-BE49-F238E27FC236}">
                <a16:creationId xmlns:a16="http://schemas.microsoft.com/office/drawing/2014/main" id="{1E088024-95D6-4993-8B5D-ED4FDF143F5F}"/>
              </a:ext>
            </a:extLst>
          </p:cNvPr>
          <p:cNvSpPr txBox="1">
            <a:spLocks/>
          </p:cNvSpPr>
          <p:nvPr/>
        </p:nvSpPr>
        <p:spPr>
          <a:xfrm>
            <a:off x="6586038" y="5830370"/>
            <a:ext cx="3577039" cy="66138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Access Available to everyone</a:t>
            </a:r>
          </a:p>
        </p:txBody>
      </p:sp>
    </p:spTree>
    <p:extLst>
      <p:ext uri="{BB962C8B-B14F-4D97-AF65-F5344CB8AC3E}">
        <p14:creationId xmlns:p14="http://schemas.microsoft.com/office/powerpoint/2010/main" val="252772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2" grpId="0" build="p"/>
      <p:bldP spid="13" grpId="0" build="p"/>
      <p:bldP spid="14" grpId="0" build="p"/>
      <p:bldP spid="15" grpId="0" build="p"/>
      <p:bldP spid="16" grpId="0" build="p"/>
      <p:bldP spid="17" grpId="0" build="p"/>
      <p:bldP spid="18" grpId="0" build="p"/>
      <p:bldP spid="19" grpId="0" build="p"/>
      <p:bldP spid="20" grpId="0" build="p"/>
      <p:bldP spid="21" grpId="0" build="p"/>
      <p:bldP spid="24" grpId="0" build="p"/>
      <p:bldP spid="25" grpId="0" build="p"/>
      <p:bldP spid="26" grpId="0" build="p"/>
      <p:bldP spid="27" grpId="0" build="p"/>
      <p:bldP spid="28" grpId="0" build="p"/>
      <p:bldP spid="2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287B-7067-9B92-97FA-D58B53A50269}"/>
              </a:ext>
            </a:extLst>
          </p:cNvPr>
          <p:cNvSpPr>
            <a:spLocks noGrp="1"/>
          </p:cNvSpPr>
          <p:nvPr>
            <p:ph type="title"/>
          </p:nvPr>
        </p:nvSpPr>
        <p:spPr/>
        <p:txBody>
          <a:bodyPr/>
          <a:lstStyle/>
          <a:p>
            <a:r>
              <a:rPr lang="en-US" dirty="0" err="1"/>
              <a:t>Openai</a:t>
            </a:r>
            <a:r>
              <a:rPr lang="en-US" dirty="0"/>
              <a:t> vs azure </a:t>
            </a:r>
            <a:r>
              <a:rPr lang="en-US" dirty="0" err="1"/>
              <a:t>openai</a:t>
            </a:r>
            <a:endParaRPr lang="en-GB" dirty="0"/>
          </a:p>
        </p:txBody>
      </p:sp>
      <p:sp>
        <p:nvSpPr>
          <p:cNvPr id="3" name="Text Placeholder 2">
            <a:extLst>
              <a:ext uri="{FF2B5EF4-FFF2-40B4-BE49-F238E27FC236}">
                <a16:creationId xmlns:a16="http://schemas.microsoft.com/office/drawing/2014/main" id="{38CB637A-D5FC-9EA4-0928-5569FA7D71B3}"/>
              </a:ext>
            </a:extLst>
          </p:cNvPr>
          <p:cNvSpPr>
            <a:spLocks noGrp="1"/>
          </p:cNvSpPr>
          <p:nvPr>
            <p:ph type="body" sz="quarter" idx="4294967295"/>
          </p:nvPr>
        </p:nvSpPr>
        <p:spPr>
          <a:xfrm>
            <a:off x="374369" y="967375"/>
            <a:ext cx="1112838" cy="417513"/>
          </a:xfrm>
          <a:prstGeom prst="rect">
            <a:avLst/>
          </a:prstGeom>
        </p:spPr>
        <p:txBody>
          <a:bodyPr/>
          <a:lstStyle/>
          <a:p>
            <a:pPr marL="0" indent="0">
              <a:buNone/>
            </a:pPr>
            <a:r>
              <a:rPr lang="en-US" sz="2000" b="1" dirty="0">
                <a:solidFill>
                  <a:srgbClr val="B12740"/>
                </a:solidFill>
              </a:rPr>
              <a:t>FEATURE</a:t>
            </a:r>
            <a:endParaRPr lang="en-GB" sz="2000" b="1" dirty="0">
              <a:solidFill>
                <a:srgbClr val="B12740"/>
              </a:solidFill>
            </a:endParaRPr>
          </a:p>
        </p:txBody>
      </p:sp>
      <p:sp>
        <p:nvSpPr>
          <p:cNvPr id="5" name="Text Placeholder 2">
            <a:extLst>
              <a:ext uri="{FF2B5EF4-FFF2-40B4-BE49-F238E27FC236}">
                <a16:creationId xmlns:a16="http://schemas.microsoft.com/office/drawing/2014/main" id="{FD181449-84B0-CBF2-B868-F189B27FF4A1}"/>
              </a:ext>
            </a:extLst>
          </p:cNvPr>
          <p:cNvSpPr txBox="1">
            <a:spLocks/>
          </p:cNvSpPr>
          <p:nvPr/>
        </p:nvSpPr>
        <p:spPr>
          <a:xfrm>
            <a:off x="3027681" y="930566"/>
            <a:ext cx="1834637"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a:solidFill>
                  <a:srgbClr val="B12740"/>
                </a:solidFill>
              </a:rPr>
              <a:t>AZURE OPENAI</a:t>
            </a:r>
            <a:endParaRPr lang="en-GB" sz="2000" b="1" dirty="0">
              <a:solidFill>
                <a:srgbClr val="B12740"/>
              </a:solidFill>
            </a:endParaRPr>
          </a:p>
        </p:txBody>
      </p:sp>
      <p:sp>
        <p:nvSpPr>
          <p:cNvPr id="6" name="Text Placeholder 2">
            <a:extLst>
              <a:ext uri="{FF2B5EF4-FFF2-40B4-BE49-F238E27FC236}">
                <a16:creationId xmlns:a16="http://schemas.microsoft.com/office/drawing/2014/main" id="{EDC77446-5916-F457-4650-7727D5C0FF84}"/>
              </a:ext>
            </a:extLst>
          </p:cNvPr>
          <p:cNvSpPr txBox="1">
            <a:spLocks/>
          </p:cNvSpPr>
          <p:nvPr/>
        </p:nvSpPr>
        <p:spPr>
          <a:xfrm>
            <a:off x="7670496" y="926999"/>
            <a:ext cx="1016760"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a:solidFill>
                  <a:srgbClr val="B12740"/>
                </a:solidFill>
              </a:rPr>
              <a:t>OPENAI</a:t>
            </a:r>
            <a:endParaRPr lang="en-GB" sz="2000" b="1" dirty="0">
              <a:solidFill>
                <a:srgbClr val="B12740"/>
              </a:solidFill>
            </a:endParaRPr>
          </a:p>
        </p:txBody>
      </p:sp>
      <p:sp>
        <p:nvSpPr>
          <p:cNvPr id="7" name="Text Placeholder 2">
            <a:extLst>
              <a:ext uri="{FF2B5EF4-FFF2-40B4-BE49-F238E27FC236}">
                <a16:creationId xmlns:a16="http://schemas.microsoft.com/office/drawing/2014/main" id="{48B43F29-B011-C20B-4472-B2454DB44DBD}"/>
              </a:ext>
            </a:extLst>
          </p:cNvPr>
          <p:cNvSpPr txBox="1">
            <a:spLocks/>
          </p:cNvSpPr>
          <p:nvPr/>
        </p:nvSpPr>
        <p:spPr>
          <a:xfrm>
            <a:off x="0" y="1407669"/>
            <a:ext cx="2328759"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dirty="0"/>
              <a:t>Learning Resources</a:t>
            </a:r>
          </a:p>
        </p:txBody>
      </p:sp>
      <p:sp>
        <p:nvSpPr>
          <p:cNvPr id="8" name="Text Placeholder 2">
            <a:extLst>
              <a:ext uri="{FF2B5EF4-FFF2-40B4-BE49-F238E27FC236}">
                <a16:creationId xmlns:a16="http://schemas.microsoft.com/office/drawing/2014/main" id="{8533DB6B-AF19-CC44-88AD-6E4098B28C87}"/>
              </a:ext>
            </a:extLst>
          </p:cNvPr>
          <p:cNvSpPr txBox="1">
            <a:spLocks/>
          </p:cNvSpPr>
          <p:nvPr/>
        </p:nvSpPr>
        <p:spPr>
          <a:xfrm>
            <a:off x="1888015" y="1384888"/>
            <a:ext cx="4155500" cy="718232"/>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Offers introduction to Azure OpenAI training course</a:t>
            </a:r>
          </a:p>
        </p:txBody>
      </p:sp>
      <p:cxnSp>
        <p:nvCxnSpPr>
          <p:cNvPr id="10" name="Straight Connector 9">
            <a:extLst>
              <a:ext uri="{FF2B5EF4-FFF2-40B4-BE49-F238E27FC236}">
                <a16:creationId xmlns:a16="http://schemas.microsoft.com/office/drawing/2014/main" id="{54107712-0B59-694D-C2E4-35C521E672E3}"/>
              </a:ext>
            </a:extLst>
          </p:cNvPr>
          <p:cNvCxnSpPr>
            <a:cxnSpLocks/>
          </p:cNvCxnSpPr>
          <p:nvPr/>
        </p:nvCxnSpPr>
        <p:spPr>
          <a:xfrm>
            <a:off x="1979407" y="1118795"/>
            <a:ext cx="0" cy="5671111"/>
          </a:xfrm>
          <a:prstGeom prst="line">
            <a:avLst/>
          </a:prstGeom>
          <a:ln>
            <a:solidFill>
              <a:srgbClr val="B1274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71C6D57-18A7-0BAF-C675-7A9D8FDE13D3}"/>
              </a:ext>
            </a:extLst>
          </p:cNvPr>
          <p:cNvCxnSpPr>
            <a:cxnSpLocks/>
          </p:cNvCxnSpPr>
          <p:nvPr/>
        </p:nvCxnSpPr>
        <p:spPr>
          <a:xfrm flipH="1">
            <a:off x="6043514" y="1118795"/>
            <a:ext cx="6" cy="5671111"/>
          </a:xfrm>
          <a:prstGeom prst="line">
            <a:avLst/>
          </a:prstGeom>
          <a:ln>
            <a:solidFill>
              <a:srgbClr val="B12740"/>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B9E1181C-E5DA-48D9-2506-BC57C74BC742}"/>
              </a:ext>
            </a:extLst>
          </p:cNvPr>
          <p:cNvSpPr txBox="1">
            <a:spLocks/>
          </p:cNvSpPr>
          <p:nvPr/>
        </p:nvSpPr>
        <p:spPr>
          <a:xfrm>
            <a:off x="6328444" y="1403923"/>
            <a:ext cx="3779146" cy="101035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Learning Resources Available</a:t>
            </a:r>
          </a:p>
        </p:txBody>
      </p:sp>
      <p:sp>
        <p:nvSpPr>
          <p:cNvPr id="4" name="Text Placeholder 2">
            <a:extLst>
              <a:ext uri="{FF2B5EF4-FFF2-40B4-BE49-F238E27FC236}">
                <a16:creationId xmlns:a16="http://schemas.microsoft.com/office/drawing/2014/main" id="{23C6EC24-1ADD-6F80-A875-576EA24399FF}"/>
              </a:ext>
            </a:extLst>
          </p:cNvPr>
          <p:cNvSpPr txBox="1">
            <a:spLocks/>
          </p:cNvSpPr>
          <p:nvPr/>
        </p:nvSpPr>
        <p:spPr>
          <a:xfrm>
            <a:off x="427595" y="2196412"/>
            <a:ext cx="1901164"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dirty="0"/>
              <a:t>Support</a:t>
            </a:r>
          </a:p>
        </p:txBody>
      </p:sp>
      <p:sp>
        <p:nvSpPr>
          <p:cNvPr id="9" name="Text Placeholder 2">
            <a:extLst>
              <a:ext uri="{FF2B5EF4-FFF2-40B4-BE49-F238E27FC236}">
                <a16:creationId xmlns:a16="http://schemas.microsoft.com/office/drawing/2014/main" id="{B254D3AE-C1F7-97CF-BAB0-7191F3ED01FE}"/>
              </a:ext>
            </a:extLst>
          </p:cNvPr>
          <p:cNvSpPr txBox="1">
            <a:spLocks/>
          </p:cNvSpPr>
          <p:nvPr/>
        </p:nvSpPr>
        <p:spPr>
          <a:xfrm>
            <a:off x="2197194" y="2205046"/>
            <a:ext cx="3496961"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Part of Azure Cognitive Services Support Options</a:t>
            </a:r>
          </a:p>
        </p:txBody>
      </p:sp>
      <p:sp>
        <p:nvSpPr>
          <p:cNvPr id="22" name="Text Placeholder 2">
            <a:extLst>
              <a:ext uri="{FF2B5EF4-FFF2-40B4-BE49-F238E27FC236}">
                <a16:creationId xmlns:a16="http://schemas.microsoft.com/office/drawing/2014/main" id="{2E4073AF-D6EA-4601-7E80-D41B08DE4C26}"/>
              </a:ext>
            </a:extLst>
          </p:cNvPr>
          <p:cNvSpPr txBox="1">
            <a:spLocks/>
          </p:cNvSpPr>
          <p:nvPr/>
        </p:nvSpPr>
        <p:spPr>
          <a:xfrm>
            <a:off x="6430395" y="2230580"/>
            <a:ext cx="3496961"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Customer Support through various channels, including email support</a:t>
            </a:r>
          </a:p>
        </p:txBody>
      </p:sp>
      <p:sp>
        <p:nvSpPr>
          <p:cNvPr id="23" name="Text Placeholder 2">
            <a:extLst>
              <a:ext uri="{FF2B5EF4-FFF2-40B4-BE49-F238E27FC236}">
                <a16:creationId xmlns:a16="http://schemas.microsoft.com/office/drawing/2014/main" id="{291A2B18-6F37-E3A7-785C-6EDD8DF20701}"/>
              </a:ext>
            </a:extLst>
          </p:cNvPr>
          <p:cNvSpPr txBox="1">
            <a:spLocks/>
          </p:cNvSpPr>
          <p:nvPr/>
        </p:nvSpPr>
        <p:spPr>
          <a:xfrm>
            <a:off x="-19794" y="3053937"/>
            <a:ext cx="1901164"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dirty="0"/>
              <a:t>Fine Tunes Model Creation</a:t>
            </a:r>
          </a:p>
        </p:txBody>
      </p:sp>
      <p:sp>
        <p:nvSpPr>
          <p:cNvPr id="30" name="Text Placeholder 2">
            <a:extLst>
              <a:ext uri="{FF2B5EF4-FFF2-40B4-BE49-F238E27FC236}">
                <a16:creationId xmlns:a16="http://schemas.microsoft.com/office/drawing/2014/main" id="{B6F0DA96-4A14-8129-F280-026AE061C24F}"/>
              </a:ext>
            </a:extLst>
          </p:cNvPr>
          <p:cNvSpPr txBox="1">
            <a:spLocks/>
          </p:cNvSpPr>
          <p:nvPr/>
        </p:nvSpPr>
        <p:spPr>
          <a:xfrm>
            <a:off x="2262980" y="3064726"/>
            <a:ext cx="3496961"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Allows the creation of up to 100 fine tined models</a:t>
            </a:r>
          </a:p>
        </p:txBody>
      </p:sp>
      <p:sp>
        <p:nvSpPr>
          <p:cNvPr id="31" name="Text Placeholder 2">
            <a:extLst>
              <a:ext uri="{FF2B5EF4-FFF2-40B4-BE49-F238E27FC236}">
                <a16:creationId xmlns:a16="http://schemas.microsoft.com/office/drawing/2014/main" id="{BE7AC246-1788-7854-F5BE-C1F76FC88D10}"/>
              </a:ext>
            </a:extLst>
          </p:cNvPr>
          <p:cNvSpPr txBox="1">
            <a:spLocks/>
          </p:cNvSpPr>
          <p:nvPr/>
        </p:nvSpPr>
        <p:spPr>
          <a:xfrm>
            <a:off x="6327093" y="3240936"/>
            <a:ext cx="3883198" cy="43330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solidFill>
                  <a:srgbClr val="C00000"/>
                </a:solidFill>
              </a:rPr>
              <a:t>Not Specified</a:t>
            </a:r>
          </a:p>
        </p:txBody>
      </p:sp>
      <p:sp>
        <p:nvSpPr>
          <p:cNvPr id="32" name="Text Placeholder 2">
            <a:extLst>
              <a:ext uri="{FF2B5EF4-FFF2-40B4-BE49-F238E27FC236}">
                <a16:creationId xmlns:a16="http://schemas.microsoft.com/office/drawing/2014/main" id="{4BC44D96-36F0-A37F-5537-041E05B4C870}"/>
              </a:ext>
            </a:extLst>
          </p:cNvPr>
          <p:cNvSpPr txBox="1">
            <a:spLocks/>
          </p:cNvSpPr>
          <p:nvPr/>
        </p:nvSpPr>
        <p:spPr>
          <a:xfrm>
            <a:off x="-88264" y="3997207"/>
            <a:ext cx="2097814"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a:t>Training data for fine-tune modeling</a:t>
            </a:r>
            <a:endParaRPr lang="en-US" sz="1800" b="1" dirty="0"/>
          </a:p>
        </p:txBody>
      </p:sp>
      <p:sp>
        <p:nvSpPr>
          <p:cNvPr id="33" name="Text Placeholder 2">
            <a:extLst>
              <a:ext uri="{FF2B5EF4-FFF2-40B4-BE49-F238E27FC236}">
                <a16:creationId xmlns:a16="http://schemas.microsoft.com/office/drawing/2014/main" id="{4A2DDECD-569B-2DC9-2A31-1217E5A38D4D}"/>
              </a:ext>
            </a:extLst>
          </p:cNvPr>
          <p:cNvSpPr txBox="1">
            <a:spLocks/>
          </p:cNvSpPr>
          <p:nvPr/>
        </p:nvSpPr>
        <p:spPr>
          <a:xfrm>
            <a:off x="2070800" y="4028047"/>
            <a:ext cx="3830027"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Training data provided is only used to fine-tune the customers model and is not used to train or improve any model</a:t>
            </a:r>
          </a:p>
        </p:txBody>
      </p:sp>
      <p:sp>
        <p:nvSpPr>
          <p:cNvPr id="34" name="Text Placeholder 2">
            <a:extLst>
              <a:ext uri="{FF2B5EF4-FFF2-40B4-BE49-F238E27FC236}">
                <a16:creationId xmlns:a16="http://schemas.microsoft.com/office/drawing/2014/main" id="{362659C3-3ADE-DA51-C674-9C66DB78EBD4}"/>
              </a:ext>
            </a:extLst>
          </p:cNvPr>
          <p:cNvSpPr txBox="1">
            <a:spLocks/>
          </p:cNvSpPr>
          <p:nvPr/>
        </p:nvSpPr>
        <p:spPr>
          <a:xfrm>
            <a:off x="6392879" y="4042164"/>
            <a:ext cx="3935218" cy="74701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solidFill>
                  <a:srgbClr val="C00000"/>
                </a:solidFill>
              </a:rPr>
              <a:t>Data provided </a:t>
            </a:r>
            <a:r>
              <a:rPr lang="en-US" sz="1800" dirty="0"/>
              <a:t>to the API prior to March 1</a:t>
            </a:r>
            <a:r>
              <a:rPr lang="en-US" sz="1800" baseline="30000" dirty="0"/>
              <a:t>st</a:t>
            </a:r>
            <a:r>
              <a:rPr lang="en-US" sz="1800" dirty="0"/>
              <a:t> 2023 </a:t>
            </a:r>
            <a:r>
              <a:rPr lang="en-US" sz="1800" dirty="0">
                <a:solidFill>
                  <a:srgbClr val="C00000"/>
                </a:solidFill>
              </a:rPr>
              <a:t>may have been used for improvements </a:t>
            </a:r>
          </a:p>
        </p:txBody>
      </p:sp>
      <p:sp>
        <p:nvSpPr>
          <p:cNvPr id="35" name="Text Placeholder 2">
            <a:extLst>
              <a:ext uri="{FF2B5EF4-FFF2-40B4-BE49-F238E27FC236}">
                <a16:creationId xmlns:a16="http://schemas.microsoft.com/office/drawing/2014/main" id="{28B275D2-1390-BE93-B4A1-40AB8D37AF80}"/>
              </a:ext>
            </a:extLst>
          </p:cNvPr>
          <p:cNvSpPr txBox="1">
            <a:spLocks/>
          </p:cNvSpPr>
          <p:nvPr/>
        </p:nvSpPr>
        <p:spPr>
          <a:xfrm>
            <a:off x="-88264" y="5318079"/>
            <a:ext cx="2097814" cy="1104644"/>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dirty="0"/>
              <a:t>Prompts and completions for ChatGPT</a:t>
            </a:r>
          </a:p>
        </p:txBody>
      </p:sp>
      <p:sp>
        <p:nvSpPr>
          <p:cNvPr id="36" name="Text Placeholder 2">
            <a:extLst>
              <a:ext uri="{FF2B5EF4-FFF2-40B4-BE49-F238E27FC236}">
                <a16:creationId xmlns:a16="http://schemas.microsoft.com/office/drawing/2014/main" id="{B5132F82-A5D8-8B85-EF39-41C46496B4B1}"/>
              </a:ext>
            </a:extLst>
          </p:cNvPr>
          <p:cNvSpPr txBox="1">
            <a:spLocks/>
          </p:cNvSpPr>
          <p:nvPr/>
        </p:nvSpPr>
        <p:spPr>
          <a:xfrm>
            <a:off x="2110653" y="5318180"/>
            <a:ext cx="3623338" cy="147172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Stored prompts and completions data for a maximum of 30 days in the same region, which is encrypted and only accessible to authorized Microsoft employees</a:t>
            </a:r>
          </a:p>
        </p:txBody>
      </p:sp>
      <p:sp>
        <p:nvSpPr>
          <p:cNvPr id="37" name="Text Placeholder 2">
            <a:extLst>
              <a:ext uri="{FF2B5EF4-FFF2-40B4-BE49-F238E27FC236}">
                <a16:creationId xmlns:a16="http://schemas.microsoft.com/office/drawing/2014/main" id="{DB08ECA5-309F-7B5C-6297-56F253C46FD4}"/>
              </a:ext>
            </a:extLst>
          </p:cNvPr>
          <p:cNvSpPr txBox="1">
            <a:spLocks/>
          </p:cNvSpPr>
          <p:nvPr/>
        </p:nvSpPr>
        <p:spPr>
          <a:xfrm>
            <a:off x="6392879" y="5318079"/>
            <a:ext cx="4145697" cy="147172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solidFill>
                  <a:srgbClr val="C00000"/>
                </a:solidFill>
              </a:rPr>
              <a:t>Stores prompts </a:t>
            </a:r>
            <a:r>
              <a:rPr lang="en-US" sz="1800" dirty="0"/>
              <a:t>and completions to</a:t>
            </a:r>
            <a:r>
              <a:rPr lang="en-US" sz="1800" dirty="0">
                <a:solidFill>
                  <a:srgbClr val="505151"/>
                </a:solidFill>
              </a:rPr>
              <a:t> train, or improve the models</a:t>
            </a:r>
            <a:r>
              <a:rPr lang="en-US" sz="1800" dirty="0">
                <a:solidFill>
                  <a:srgbClr val="C00000"/>
                </a:solidFill>
              </a:rPr>
              <a:t>. Therefore, with this in mind, you should be careful when using sensitive data</a:t>
            </a:r>
          </a:p>
        </p:txBody>
      </p:sp>
    </p:spTree>
    <p:extLst>
      <p:ext uri="{BB962C8B-B14F-4D97-AF65-F5344CB8AC3E}">
        <p14:creationId xmlns:p14="http://schemas.microsoft.com/office/powerpoint/2010/main" val="1822188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2" grpId="0" build="p"/>
      <p:bldP spid="4" grpId="0" build="p"/>
      <p:bldP spid="9" grpId="0" build="p"/>
      <p:bldP spid="22" grpId="0" build="p"/>
      <p:bldP spid="23" grpId="0" build="p"/>
      <p:bldP spid="30" grpId="0" build="p"/>
      <p:bldP spid="31" grpId="0" build="p"/>
      <p:bldP spid="32" grpId="0" build="p"/>
      <p:bldP spid="33" grpId="0" build="p"/>
      <p:bldP spid="34" grpId="0" build="p"/>
      <p:bldP spid="35" grpId="0" build="p"/>
      <p:bldP spid="36" grpId="0" build="p"/>
      <p:bldP spid="3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287B-7067-9B92-97FA-D58B53A50269}"/>
              </a:ext>
            </a:extLst>
          </p:cNvPr>
          <p:cNvSpPr>
            <a:spLocks noGrp="1"/>
          </p:cNvSpPr>
          <p:nvPr>
            <p:ph type="title"/>
          </p:nvPr>
        </p:nvSpPr>
        <p:spPr/>
        <p:txBody>
          <a:bodyPr/>
          <a:lstStyle/>
          <a:p>
            <a:r>
              <a:rPr lang="en-US" dirty="0" err="1"/>
              <a:t>Openai</a:t>
            </a:r>
            <a:r>
              <a:rPr lang="en-US" dirty="0"/>
              <a:t> vs azure </a:t>
            </a:r>
            <a:r>
              <a:rPr lang="en-US" dirty="0" err="1"/>
              <a:t>openai</a:t>
            </a:r>
            <a:endParaRPr lang="en-GB" dirty="0"/>
          </a:p>
        </p:txBody>
      </p:sp>
      <p:sp>
        <p:nvSpPr>
          <p:cNvPr id="3" name="Text Placeholder 2">
            <a:extLst>
              <a:ext uri="{FF2B5EF4-FFF2-40B4-BE49-F238E27FC236}">
                <a16:creationId xmlns:a16="http://schemas.microsoft.com/office/drawing/2014/main" id="{38CB637A-D5FC-9EA4-0928-5569FA7D71B3}"/>
              </a:ext>
            </a:extLst>
          </p:cNvPr>
          <p:cNvSpPr>
            <a:spLocks noGrp="1"/>
          </p:cNvSpPr>
          <p:nvPr>
            <p:ph type="body" sz="quarter" idx="4294967295"/>
          </p:nvPr>
        </p:nvSpPr>
        <p:spPr>
          <a:xfrm>
            <a:off x="374369" y="967375"/>
            <a:ext cx="1112838" cy="417513"/>
          </a:xfrm>
          <a:prstGeom prst="rect">
            <a:avLst/>
          </a:prstGeom>
        </p:spPr>
        <p:txBody>
          <a:bodyPr/>
          <a:lstStyle/>
          <a:p>
            <a:pPr marL="0" indent="0">
              <a:buNone/>
            </a:pPr>
            <a:r>
              <a:rPr lang="en-US" sz="2000" b="1" dirty="0">
                <a:solidFill>
                  <a:srgbClr val="B12740"/>
                </a:solidFill>
              </a:rPr>
              <a:t>FEATURE</a:t>
            </a:r>
            <a:endParaRPr lang="en-GB" sz="2000" b="1" dirty="0">
              <a:solidFill>
                <a:srgbClr val="B12740"/>
              </a:solidFill>
            </a:endParaRPr>
          </a:p>
        </p:txBody>
      </p:sp>
      <p:sp>
        <p:nvSpPr>
          <p:cNvPr id="5" name="Text Placeholder 2">
            <a:extLst>
              <a:ext uri="{FF2B5EF4-FFF2-40B4-BE49-F238E27FC236}">
                <a16:creationId xmlns:a16="http://schemas.microsoft.com/office/drawing/2014/main" id="{FD181449-84B0-CBF2-B868-F189B27FF4A1}"/>
              </a:ext>
            </a:extLst>
          </p:cNvPr>
          <p:cNvSpPr txBox="1">
            <a:spLocks/>
          </p:cNvSpPr>
          <p:nvPr/>
        </p:nvSpPr>
        <p:spPr>
          <a:xfrm>
            <a:off x="3027681" y="930566"/>
            <a:ext cx="1834637"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a:solidFill>
                  <a:srgbClr val="B12740"/>
                </a:solidFill>
              </a:rPr>
              <a:t>AZURE OPENAI</a:t>
            </a:r>
            <a:endParaRPr lang="en-GB" sz="2000" b="1" dirty="0">
              <a:solidFill>
                <a:srgbClr val="B12740"/>
              </a:solidFill>
            </a:endParaRPr>
          </a:p>
        </p:txBody>
      </p:sp>
      <p:sp>
        <p:nvSpPr>
          <p:cNvPr id="6" name="Text Placeholder 2">
            <a:extLst>
              <a:ext uri="{FF2B5EF4-FFF2-40B4-BE49-F238E27FC236}">
                <a16:creationId xmlns:a16="http://schemas.microsoft.com/office/drawing/2014/main" id="{EDC77446-5916-F457-4650-7727D5C0FF84}"/>
              </a:ext>
            </a:extLst>
          </p:cNvPr>
          <p:cNvSpPr txBox="1">
            <a:spLocks/>
          </p:cNvSpPr>
          <p:nvPr/>
        </p:nvSpPr>
        <p:spPr>
          <a:xfrm>
            <a:off x="7670496" y="926999"/>
            <a:ext cx="1016760" cy="41846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a:solidFill>
                  <a:srgbClr val="B12740"/>
                </a:solidFill>
              </a:rPr>
              <a:t>OPENAI</a:t>
            </a:r>
            <a:endParaRPr lang="en-GB" sz="2000" b="1" dirty="0">
              <a:solidFill>
                <a:srgbClr val="B12740"/>
              </a:solidFill>
            </a:endParaRPr>
          </a:p>
        </p:txBody>
      </p:sp>
      <p:sp>
        <p:nvSpPr>
          <p:cNvPr id="7" name="Text Placeholder 2">
            <a:extLst>
              <a:ext uri="{FF2B5EF4-FFF2-40B4-BE49-F238E27FC236}">
                <a16:creationId xmlns:a16="http://schemas.microsoft.com/office/drawing/2014/main" id="{48B43F29-B011-C20B-4472-B2454DB44DBD}"/>
              </a:ext>
            </a:extLst>
          </p:cNvPr>
          <p:cNvSpPr txBox="1">
            <a:spLocks/>
          </p:cNvSpPr>
          <p:nvPr/>
        </p:nvSpPr>
        <p:spPr>
          <a:xfrm>
            <a:off x="-197351" y="1430744"/>
            <a:ext cx="2328759" cy="67237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dirty="0"/>
              <a:t>SLAs for API Responses</a:t>
            </a:r>
          </a:p>
        </p:txBody>
      </p:sp>
      <p:sp>
        <p:nvSpPr>
          <p:cNvPr id="8" name="Text Placeholder 2">
            <a:extLst>
              <a:ext uri="{FF2B5EF4-FFF2-40B4-BE49-F238E27FC236}">
                <a16:creationId xmlns:a16="http://schemas.microsoft.com/office/drawing/2014/main" id="{8533DB6B-AF19-CC44-88AD-6E4098B28C87}"/>
              </a:ext>
            </a:extLst>
          </p:cNvPr>
          <p:cNvSpPr txBox="1">
            <a:spLocks/>
          </p:cNvSpPr>
          <p:nvPr/>
        </p:nvSpPr>
        <p:spPr>
          <a:xfrm>
            <a:off x="1888015" y="1384887"/>
            <a:ext cx="4155500" cy="1128067"/>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The overall SLA for the Azure </a:t>
            </a:r>
            <a:r>
              <a:rPr lang="en-US" sz="1800" dirty="0" err="1"/>
              <a:t>OpenAPI</a:t>
            </a:r>
            <a:r>
              <a:rPr lang="en-US" sz="1800" dirty="0"/>
              <a:t> Service is the same as for other Azure Cognitive Services </a:t>
            </a:r>
          </a:p>
        </p:txBody>
      </p:sp>
      <p:cxnSp>
        <p:nvCxnSpPr>
          <p:cNvPr id="10" name="Straight Connector 9">
            <a:extLst>
              <a:ext uri="{FF2B5EF4-FFF2-40B4-BE49-F238E27FC236}">
                <a16:creationId xmlns:a16="http://schemas.microsoft.com/office/drawing/2014/main" id="{54107712-0B59-694D-C2E4-35C521E672E3}"/>
              </a:ext>
            </a:extLst>
          </p:cNvPr>
          <p:cNvCxnSpPr>
            <a:cxnSpLocks/>
          </p:cNvCxnSpPr>
          <p:nvPr/>
        </p:nvCxnSpPr>
        <p:spPr>
          <a:xfrm>
            <a:off x="1979407" y="1118795"/>
            <a:ext cx="0" cy="5671111"/>
          </a:xfrm>
          <a:prstGeom prst="line">
            <a:avLst/>
          </a:prstGeom>
          <a:ln>
            <a:solidFill>
              <a:srgbClr val="B1274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71C6D57-18A7-0BAF-C675-7A9D8FDE13D3}"/>
              </a:ext>
            </a:extLst>
          </p:cNvPr>
          <p:cNvCxnSpPr>
            <a:cxnSpLocks/>
          </p:cNvCxnSpPr>
          <p:nvPr/>
        </p:nvCxnSpPr>
        <p:spPr>
          <a:xfrm flipH="1">
            <a:off x="6043514" y="1118795"/>
            <a:ext cx="6" cy="5671111"/>
          </a:xfrm>
          <a:prstGeom prst="line">
            <a:avLst/>
          </a:prstGeom>
          <a:ln>
            <a:solidFill>
              <a:srgbClr val="B12740"/>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B9E1181C-E5DA-48D9-2506-BC57C74BC742}"/>
              </a:ext>
            </a:extLst>
          </p:cNvPr>
          <p:cNvSpPr txBox="1">
            <a:spLocks/>
          </p:cNvSpPr>
          <p:nvPr/>
        </p:nvSpPr>
        <p:spPr>
          <a:xfrm>
            <a:off x="6328444" y="1403923"/>
            <a:ext cx="3779146" cy="101035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solidFill>
                  <a:srgbClr val="B12740"/>
                </a:solidFill>
              </a:rPr>
              <a:t>Not Available but working towards it. They have a status page</a:t>
            </a:r>
          </a:p>
        </p:txBody>
      </p:sp>
      <p:sp>
        <p:nvSpPr>
          <p:cNvPr id="14" name="Text Placeholder 2">
            <a:extLst>
              <a:ext uri="{FF2B5EF4-FFF2-40B4-BE49-F238E27FC236}">
                <a16:creationId xmlns:a16="http://schemas.microsoft.com/office/drawing/2014/main" id="{5C060063-48DE-FB4E-A793-DE30FBF8CB59}"/>
              </a:ext>
            </a:extLst>
          </p:cNvPr>
          <p:cNvSpPr txBox="1">
            <a:spLocks/>
          </p:cNvSpPr>
          <p:nvPr/>
        </p:nvSpPr>
        <p:spPr>
          <a:xfrm>
            <a:off x="-244349" y="2419980"/>
            <a:ext cx="2328759" cy="67237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dirty="0"/>
              <a:t>Price for ChatGPT</a:t>
            </a:r>
          </a:p>
          <a:p>
            <a:pPr marL="0" indent="0" algn="ctr">
              <a:buFont typeface="Arial" pitchFamily="34" charset="0"/>
              <a:buNone/>
            </a:pPr>
            <a:r>
              <a:rPr lang="en-US" sz="1800" b="1" dirty="0"/>
              <a:t>(gpt-3.5-turbo)</a:t>
            </a:r>
          </a:p>
        </p:txBody>
      </p:sp>
      <p:sp>
        <p:nvSpPr>
          <p:cNvPr id="15" name="Text Placeholder 2">
            <a:extLst>
              <a:ext uri="{FF2B5EF4-FFF2-40B4-BE49-F238E27FC236}">
                <a16:creationId xmlns:a16="http://schemas.microsoft.com/office/drawing/2014/main" id="{9CA0CF4F-F164-EEEC-76F4-E4DBB202617F}"/>
              </a:ext>
            </a:extLst>
          </p:cNvPr>
          <p:cNvSpPr txBox="1">
            <a:spLocks/>
          </p:cNvSpPr>
          <p:nvPr/>
        </p:nvSpPr>
        <p:spPr>
          <a:xfrm>
            <a:off x="1867249" y="2415378"/>
            <a:ext cx="4155500" cy="1128067"/>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Pricing is based on the pay-as-you-go consumption of </a:t>
            </a:r>
            <a:r>
              <a:rPr lang="en-US" sz="1800" dirty="0">
                <a:solidFill>
                  <a:srgbClr val="B12740"/>
                </a:solidFill>
              </a:rPr>
              <a:t>$0.002 per 1k tokens </a:t>
            </a:r>
            <a:r>
              <a:rPr lang="en-US" sz="1800" dirty="0"/>
              <a:t>(1000 tokens is around 750 words)</a:t>
            </a:r>
          </a:p>
        </p:txBody>
      </p:sp>
      <p:sp>
        <p:nvSpPr>
          <p:cNvPr id="16" name="Text Placeholder 2">
            <a:extLst>
              <a:ext uri="{FF2B5EF4-FFF2-40B4-BE49-F238E27FC236}">
                <a16:creationId xmlns:a16="http://schemas.microsoft.com/office/drawing/2014/main" id="{5630314B-B979-EF1A-5A99-185A21DBD650}"/>
              </a:ext>
            </a:extLst>
          </p:cNvPr>
          <p:cNvSpPr txBox="1">
            <a:spLocks/>
          </p:cNvSpPr>
          <p:nvPr/>
        </p:nvSpPr>
        <p:spPr>
          <a:xfrm>
            <a:off x="6030365" y="2464166"/>
            <a:ext cx="4155500" cy="1128067"/>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Free plan with some limitations with some paid plans, the price is </a:t>
            </a:r>
            <a:r>
              <a:rPr lang="en-US" sz="1800" dirty="0">
                <a:solidFill>
                  <a:srgbClr val="505151"/>
                </a:solidFill>
              </a:rPr>
              <a:t>$0.002 per 1k tokens</a:t>
            </a:r>
          </a:p>
        </p:txBody>
      </p:sp>
      <p:sp>
        <p:nvSpPr>
          <p:cNvPr id="17" name="Text Placeholder 2">
            <a:extLst>
              <a:ext uri="{FF2B5EF4-FFF2-40B4-BE49-F238E27FC236}">
                <a16:creationId xmlns:a16="http://schemas.microsoft.com/office/drawing/2014/main" id="{F1A4CE07-C15D-BF5C-5DAF-BB3E1260B547}"/>
              </a:ext>
            </a:extLst>
          </p:cNvPr>
          <p:cNvSpPr txBox="1">
            <a:spLocks/>
          </p:cNvSpPr>
          <p:nvPr/>
        </p:nvSpPr>
        <p:spPr>
          <a:xfrm>
            <a:off x="-244350" y="3519515"/>
            <a:ext cx="2328759" cy="67237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b="1" dirty="0"/>
              <a:t>Regional </a:t>
            </a:r>
          </a:p>
          <a:p>
            <a:pPr marL="0" indent="0" algn="ctr">
              <a:buFont typeface="Arial" pitchFamily="34" charset="0"/>
              <a:buNone/>
            </a:pPr>
            <a:r>
              <a:rPr lang="en-US" sz="1800" b="1" dirty="0"/>
              <a:t>Availability </a:t>
            </a:r>
          </a:p>
        </p:txBody>
      </p:sp>
      <p:sp>
        <p:nvSpPr>
          <p:cNvPr id="18" name="Text Placeholder 2">
            <a:extLst>
              <a:ext uri="{FF2B5EF4-FFF2-40B4-BE49-F238E27FC236}">
                <a16:creationId xmlns:a16="http://schemas.microsoft.com/office/drawing/2014/main" id="{C98D30F0-C1AD-F92D-B532-55587AC9DDEB}"/>
              </a:ext>
            </a:extLst>
          </p:cNvPr>
          <p:cNvSpPr txBox="1">
            <a:spLocks/>
          </p:cNvSpPr>
          <p:nvPr/>
        </p:nvSpPr>
        <p:spPr>
          <a:xfrm>
            <a:off x="1879709" y="3519515"/>
            <a:ext cx="4143034" cy="67237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solidFill>
                  <a:srgbClr val="B12740"/>
                </a:solidFill>
              </a:rPr>
              <a:t>Currently only available in West Europe, East US and South-Central US</a:t>
            </a:r>
          </a:p>
        </p:txBody>
      </p:sp>
      <p:sp>
        <p:nvSpPr>
          <p:cNvPr id="19" name="Text Placeholder 2">
            <a:extLst>
              <a:ext uri="{FF2B5EF4-FFF2-40B4-BE49-F238E27FC236}">
                <a16:creationId xmlns:a16="http://schemas.microsoft.com/office/drawing/2014/main" id="{2A82F7D8-5858-8EE4-F59B-73B68D3F3E43}"/>
              </a:ext>
            </a:extLst>
          </p:cNvPr>
          <p:cNvSpPr txBox="1">
            <a:spLocks/>
          </p:cNvSpPr>
          <p:nvPr/>
        </p:nvSpPr>
        <p:spPr>
          <a:xfrm>
            <a:off x="6148482" y="3543445"/>
            <a:ext cx="4097866" cy="67237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1800" dirty="0"/>
              <a:t>Provides API access to many countries, regions and territories </a:t>
            </a:r>
          </a:p>
        </p:txBody>
      </p:sp>
    </p:spTree>
    <p:extLst>
      <p:ext uri="{BB962C8B-B14F-4D97-AF65-F5344CB8AC3E}">
        <p14:creationId xmlns:p14="http://schemas.microsoft.com/office/powerpoint/2010/main" val="162446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2" grpId="0" build="p"/>
      <p:bldP spid="14" grpId="0" build="p"/>
      <p:bldP spid="15" grpId="0" build="p"/>
      <p:bldP spid="16" grpId="0" build="p"/>
      <p:bldP spid="17" grpId="0" build="p"/>
      <p:bldP spid="18" grpId="0" build="p"/>
      <p:bldP spid="19" grpId="0" build="p"/>
    </p:bldLst>
  </p:timing>
</p:sld>
</file>

<file path=ppt/theme/theme1.xml><?xml version="1.0" encoding="utf-8"?>
<a:theme xmlns:a="http://schemas.openxmlformats.org/drawingml/2006/main" name="AA - Community Sessions">
  <a:themeElements>
    <a:clrScheme name="AdvancingA">
      <a:dk1>
        <a:srgbClr val="505151"/>
      </a:dk1>
      <a:lt1>
        <a:srgbClr val="FFFFFF"/>
      </a:lt1>
      <a:dk2>
        <a:srgbClr val="505050"/>
      </a:dk2>
      <a:lt2>
        <a:srgbClr val="D2D2D2"/>
      </a:lt2>
      <a:accent1>
        <a:srgbClr val="B12740"/>
      </a:accent1>
      <a:accent2>
        <a:srgbClr val="AFAEAC"/>
      </a:accent2>
      <a:accent3>
        <a:srgbClr val="EDEDED"/>
      </a:accent3>
      <a:accent4>
        <a:srgbClr val="6C6E6D"/>
      </a:accent4>
      <a:accent5>
        <a:srgbClr val="C22944"/>
      </a:accent5>
      <a:accent6>
        <a:srgbClr val="68217A"/>
      </a:accent6>
      <a:hlink>
        <a:srgbClr val="505050"/>
      </a:hlink>
      <a:folHlink>
        <a:srgbClr val="505050"/>
      </a:folHlink>
    </a:clrScheme>
    <a:fontScheme name="Custom 10">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C20927F9-2EF3-4188-9119-595D94E30182}" vid="{8E1D2067-D718-4F96-A39C-EE8E3397D7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49332d9-68bf-4487-9fc8-f898b54ba2f4">
      <Terms xmlns="http://schemas.microsoft.com/office/infopath/2007/PartnerControls"/>
    </lcf76f155ced4ddcb4097134ff3c332f>
    <TaxCatchAll xmlns="e5446278-f595-413d-97e8-9d05bced5ef2" xsi:nil="true"/>
    <SharedWithUsers xmlns="e5446278-f595-413d-97e8-9d05bced5ef2">
      <UserInfo>
        <DisplayName>Gavita Regunath</DisplayName>
        <AccountId>26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BC0BF1A8A8954B98F2D928AE998776" ma:contentTypeVersion="16" ma:contentTypeDescription="Create a new document." ma:contentTypeScope="" ma:versionID="e6f057a030b77ba781b9b0dfdda26960">
  <xsd:schema xmlns:xsd="http://www.w3.org/2001/XMLSchema" xmlns:xs="http://www.w3.org/2001/XMLSchema" xmlns:p="http://schemas.microsoft.com/office/2006/metadata/properties" xmlns:ns2="549332d9-68bf-4487-9fc8-f898b54ba2f4" xmlns:ns3="e5446278-f595-413d-97e8-9d05bced5ef2" targetNamespace="http://schemas.microsoft.com/office/2006/metadata/properties" ma:root="true" ma:fieldsID="7ca554271a600a39db13359427aa2886" ns2:_="" ns3:_="">
    <xsd:import namespace="549332d9-68bf-4487-9fc8-f898b54ba2f4"/>
    <xsd:import namespace="e5446278-f595-413d-97e8-9d05bced5e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332d9-68bf-4487-9fc8-f898b54ba2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699b8be-d5b6-46ba-9960-e7a042ebebf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446278-f595-413d-97e8-9d05bced5ef2"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c2611e4-53bf-463e-8c03-e63191c8798d}" ma:internalName="TaxCatchAll" ma:showField="CatchAllData" ma:web="e5446278-f595-413d-97e8-9d05bced5ef2">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90CD05-076E-4671-8EAC-908DE8CF48D2}">
  <ds:schemaRefs>
    <ds:schemaRef ds:uri="http://schemas.microsoft.com/sharepoint/v3/contenttype/forms"/>
  </ds:schemaRefs>
</ds:datastoreItem>
</file>

<file path=customXml/itemProps2.xml><?xml version="1.0" encoding="utf-8"?>
<ds:datastoreItem xmlns:ds="http://schemas.openxmlformats.org/officeDocument/2006/customXml" ds:itemID="{B16BF5BE-DE80-4240-85A6-B91B89A9890B}">
  <ds:schemaRefs>
    <ds:schemaRef ds:uri="http://purl.org/dc/elements/1.1/"/>
    <ds:schemaRef ds:uri="http://schemas.microsoft.com/office/2006/metadata/properties"/>
    <ds:schemaRef ds:uri="549332d9-68bf-4487-9fc8-f898b54ba2f4"/>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e5446278-f595-413d-97e8-9d05bced5ef2"/>
    <ds:schemaRef ds:uri="http://www.w3.org/XML/1998/namespace"/>
  </ds:schemaRefs>
</ds:datastoreItem>
</file>

<file path=customXml/itemProps3.xml><?xml version="1.0" encoding="utf-8"?>
<ds:datastoreItem xmlns:ds="http://schemas.openxmlformats.org/officeDocument/2006/customXml" ds:itemID="{23F99FF9-8DF3-49EC-AFBD-5B77A2796091}">
  <ds:schemaRefs>
    <ds:schemaRef ds:uri="549332d9-68bf-4487-9fc8-f898b54ba2f4"/>
    <ds:schemaRef ds:uri="e5446278-f595-413d-97e8-9d05bced5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aatemplate</Template>
  <TotalTime>0</TotalTime>
  <Words>1106</Words>
  <Application>Microsoft Office PowerPoint</Application>
  <PresentationFormat>Widescreen</PresentationFormat>
  <Paragraphs>101</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Bebas Neue</vt:lpstr>
      <vt:lpstr>Calibri</vt:lpstr>
      <vt:lpstr>futura-pt</vt:lpstr>
      <vt:lpstr>AA - Community Sessions</vt:lpstr>
      <vt:lpstr>OpenAI vs azure openai</vt:lpstr>
      <vt:lpstr>Who am I</vt:lpstr>
      <vt:lpstr>What is openai</vt:lpstr>
      <vt:lpstr>What have they produced</vt:lpstr>
      <vt:lpstr>Microsoft likes to buy cool stuff</vt:lpstr>
      <vt:lpstr>What is azure openai</vt:lpstr>
      <vt:lpstr>Openai vs azure openai</vt:lpstr>
      <vt:lpstr>Openai vs azure openai</vt:lpstr>
      <vt:lpstr>Openai vs azure openai</vt:lpstr>
      <vt:lpstr>overview</vt:lpstr>
      <vt:lpstr>PowerPoint Presentation</vt:lpstr>
      <vt:lpstr>overview</vt:lpstr>
      <vt:lpstr>summary</vt:lpstr>
      <vt:lpstr>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Wykes</dc:creator>
  <cp:lastModifiedBy>Anna Wykes</cp:lastModifiedBy>
  <cp:revision>8</cp:revision>
  <dcterms:created xsi:type="dcterms:W3CDTF">2022-06-10T14:49:47Z</dcterms:created>
  <dcterms:modified xsi:type="dcterms:W3CDTF">2023-09-10T16:47:36Z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0x0101002ABC0BF1A8A8954B98F2D928AE998776</vt:lpwstr>
  </property>
  <property fmtid="{D5CDD505-2E9C-101B-9397-08002B2CF9AE}" pid="3" name="MediaServiceImageTags">
    <vt:lpwstr/>
  </property>
</Properties>
</file>